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embeddedFontLst>
    <p:embeddedFont>
      <p:font typeface="Press Start 2P"/>
      <p:regular r:id="rId19"/>
    </p:embeddedFont>
    <p:embeddedFont>
      <p:font typeface="Open Sans"/>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4" roundtripDataSignature="AMtx7mjUN2YdMDRL+TH9kL47LOMNKwuNC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9902502-D1A4-4853-BBE5-F7577D4021A0}">
  <a:tblStyle styleId="{C9902502-D1A4-4853-BBE5-F7577D4021A0}"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regular.fntdata"/><Relationship Id="rId11" Type="http://schemas.openxmlformats.org/officeDocument/2006/relationships/slide" Target="slides/slide6.xml"/><Relationship Id="rId22" Type="http://schemas.openxmlformats.org/officeDocument/2006/relationships/font" Target="fonts/OpenSans-italic.fntdata"/><Relationship Id="rId10" Type="http://schemas.openxmlformats.org/officeDocument/2006/relationships/slide" Target="slides/slide5.xml"/><Relationship Id="rId21" Type="http://schemas.openxmlformats.org/officeDocument/2006/relationships/font" Target="fonts/OpenSans-bold.fntdata"/><Relationship Id="rId13" Type="http://schemas.openxmlformats.org/officeDocument/2006/relationships/slide" Target="slides/slide8.xml"/><Relationship Id="rId24" Type="http://customschemas.google.com/relationships/presentationmetadata" Target="metadata"/><Relationship Id="rId12" Type="http://schemas.openxmlformats.org/officeDocument/2006/relationships/slide" Target="slides/slide7.xml"/><Relationship Id="rId23" Type="http://schemas.openxmlformats.org/officeDocument/2006/relationships/font" Target="fonts/OpenSans-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PressStart2P-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d3f02dfa91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d3f02dfa91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5" name="Google Shape;185;g2d3f02dfa91_0_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2d3f02dfa91_0_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6" name="Google Shape;196;g2d3f02dfa91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0" name="Google Shape;210;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 name="Google Shape;8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 name="Google Shape;9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d3f02dfa91_0_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g2d3f02dfa91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 name="Google Shape;114;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 name="Google Shape;13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2" name="Google Shape;15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4" name="Google Shape;16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 name="Google Shape;17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0.png"/><Relationship Id="rId3" Type="http://schemas.openxmlformats.org/officeDocument/2006/relationships/image" Target="../media/image27.png"/><Relationship Id="rId4" Type="http://schemas.openxmlformats.org/officeDocument/2006/relationships/image" Target="../media/image11.png"/><Relationship Id="rId5"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0.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2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 Id="rId4" Type="http://schemas.openxmlformats.org/officeDocument/2006/relationships/image" Target="../media/image14.png"/><Relationship Id="rId10" Type="http://schemas.openxmlformats.org/officeDocument/2006/relationships/image" Target="../media/image27.png"/><Relationship Id="rId9"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6.png"/><Relationship Id="rId7" Type="http://schemas.openxmlformats.org/officeDocument/2006/relationships/image" Target="../media/image2.png"/><Relationship Id="rId8"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9.png"/><Relationship Id="rId4" Type="http://schemas.openxmlformats.org/officeDocument/2006/relationships/image" Target="../media/image7.png"/><Relationship Id="rId10" Type="http://schemas.openxmlformats.org/officeDocument/2006/relationships/image" Target="../media/image12.png"/><Relationship Id="rId9" Type="http://schemas.openxmlformats.org/officeDocument/2006/relationships/image" Target="../media/image15.png"/><Relationship Id="rId5" Type="http://schemas.openxmlformats.org/officeDocument/2006/relationships/image" Target="../media/image14.png"/><Relationship Id="rId6" Type="http://schemas.openxmlformats.org/officeDocument/2006/relationships/image" Target="../media/image13.png"/><Relationship Id="rId7" Type="http://schemas.openxmlformats.org/officeDocument/2006/relationships/image" Target="../media/image6.png"/><Relationship Id="rId8"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33" name="Shape 33"/>
        <p:cNvGrpSpPr/>
        <p:nvPr/>
      </p:nvGrpSpPr>
      <p:grpSpPr>
        <a:xfrm>
          <a:off x="0" y="0"/>
          <a:ext cx="0" cy="0"/>
          <a:chOff x="0" y="0"/>
          <a:chExt cx="0" cy="0"/>
        </a:xfrm>
      </p:grpSpPr>
      <p:sp>
        <p:nvSpPr>
          <p:cNvPr id="34" name="Google Shape;34;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7" name="Google Shape;37;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38" name="Shape 38"/>
        <p:cNvGrpSpPr/>
        <p:nvPr/>
      </p:nvGrpSpPr>
      <p:grpSpPr>
        <a:xfrm>
          <a:off x="0" y="0"/>
          <a:ext cx="0" cy="0"/>
          <a:chOff x="0" y="0"/>
          <a:chExt cx="0" cy="0"/>
        </a:xfrm>
      </p:grpSpPr>
      <p:sp>
        <p:nvSpPr>
          <p:cNvPr id="39" name="Google Shape;39;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0" name="Google Shape;40;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1" name="Google Shape;41;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42" name="Shape 42"/>
        <p:cNvGrpSpPr/>
        <p:nvPr/>
      </p:nvGrpSpPr>
      <p:grpSpPr>
        <a:xfrm>
          <a:off x="0" y="0"/>
          <a:ext cx="0" cy="0"/>
          <a:chOff x="0" y="0"/>
          <a:chExt cx="0" cy="0"/>
        </a:xfrm>
      </p:grpSpPr>
      <p:sp>
        <p:nvSpPr>
          <p:cNvPr id="43" name="Google Shape;43;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4" name="Google Shape;44;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5" name="Google Shape;45;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46" name="Shape 46"/>
        <p:cNvGrpSpPr/>
        <p:nvPr/>
      </p:nvGrpSpPr>
      <p:grpSpPr>
        <a:xfrm>
          <a:off x="0" y="0"/>
          <a:ext cx="0" cy="0"/>
          <a:chOff x="0" y="0"/>
          <a:chExt cx="0" cy="0"/>
        </a:xfrm>
      </p:grpSpPr>
      <p:sp>
        <p:nvSpPr>
          <p:cNvPr id="47" name="Google Shape;47;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8" name="Google Shape;48;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9" name="Google Shape;49;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50" name="Shape 50"/>
        <p:cNvGrpSpPr/>
        <p:nvPr/>
      </p:nvGrpSpPr>
      <p:grpSpPr>
        <a:xfrm>
          <a:off x="0" y="0"/>
          <a:ext cx="0" cy="0"/>
          <a:chOff x="0" y="0"/>
          <a:chExt cx="0" cy="0"/>
        </a:xfrm>
      </p:grpSpPr>
      <p:sp>
        <p:nvSpPr>
          <p:cNvPr id="51" name="Google Shape;51;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52" name="Google Shape;52;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53" name="Google Shape;53;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4" name="Google Shape;54;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5" name="Google Shape;55;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6" name="Google Shape;56;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7" name="Google Shape;57;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8" name="Google Shape;58;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9" name="Google Shape;59;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60" name="Google Shape;60;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61" name="Google Shape;61;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62" name="Google Shape;62;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63" name="Google Shape;63;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4" name="Google Shape;64;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6" name="Shape 66"/>
        <p:cNvGrpSpPr/>
        <p:nvPr/>
      </p:nvGrpSpPr>
      <p:grpSpPr>
        <a:xfrm>
          <a:off x="0" y="0"/>
          <a:ext cx="0" cy="0"/>
          <a:chOff x="0" y="0"/>
          <a:chExt cx="0" cy="0"/>
        </a:xfrm>
      </p:grpSpPr>
      <p:pic>
        <p:nvPicPr>
          <p:cNvPr descr="Picture 43" id="67" name="Google Shape;67;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8" name="Google Shape;68;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9" name="Google Shape;69;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70" name="Google Shape;70;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71" name="Google Shape;71;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72" name="Google Shape;72;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73" name="Google Shape;73;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4" name="Google Shape;74;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5" name="Google Shape;75;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6" name="Google Shape;76;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7" name="Google Shape;77;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8" name="Google Shape;78;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9" name="Google Shape;79;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80" name="Google Shape;80;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81" name="Google Shape;81;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1.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28.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26.png"/><Relationship Id="rId4" Type="http://schemas.openxmlformats.org/officeDocument/2006/relationships/image" Target="../media/image25.png"/><Relationship Id="rId5"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g2d3f02dfa91_0_5" title="Sub module 1.pptx.pptx.png"/>
          <p:cNvPicPr preferRelativeResize="0"/>
          <p:nvPr/>
        </p:nvPicPr>
        <p:blipFill rotWithShape="1">
          <a:blip r:embed="rId3">
            <a:alphaModFix/>
          </a:blip>
          <a:srcRect b="0" l="1970" r="0" t="0"/>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2d3f02dfa91_0_15"/>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Ser encontrado cuando busquen: SEO</a:t>
            </a:r>
            <a:endParaRPr/>
          </a:p>
        </p:txBody>
      </p:sp>
      <p:sp>
        <p:nvSpPr>
          <p:cNvPr id="188" name="Google Shape;188;g2d3f02dfa91_0_15"/>
          <p:cNvSpPr/>
          <p:nvPr/>
        </p:nvSpPr>
        <p:spPr>
          <a:xfrm>
            <a:off x="4525356" y="1054289"/>
            <a:ext cx="5581935" cy="4749421"/>
          </a:xfrm>
          <a:prstGeom prst="flowChartOr">
            <a:avLst/>
          </a:prstGeom>
          <a:solidFill>
            <a:schemeClr val="accent1"/>
          </a:solidFill>
          <a:ln cap="flat" cmpd="sng" w="25400">
            <a:solidFill>
              <a:srgbClr val="2F533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89" name="Google Shape;189;g2d3f02dfa91_0_15"/>
          <p:cNvSpPr txBox="1"/>
          <p:nvPr/>
        </p:nvSpPr>
        <p:spPr>
          <a:xfrm>
            <a:off x="5339276" y="2074236"/>
            <a:ext cx="1808400" cy="954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2800"/>
              <a:t>Investigar</a:t>
            </a:r>
            <a:r>
              <a:rPr b="0" i="0" lang="en-US" sz="2800" u="none" cap="none" strike="noStrike">
                <a:solidFill>
                  <a:srgbClr val="000000"/>
                </a:solidFill>
                <a:latin typeface="Arial"/>
                <a:ea typeface="Arial"/>
                <a:cs typeface="Arial"/>
                <a:sym typeface="Arial"/>
              </a:rPr>
              <a:t> keywords</a:t>
            </a:r>
            <a:endParaRPr/>
          </a:p>
        </p:txBody>
      </p:sp>
      <p:sp>
        <p:nvSpPr>
          <p:cNvPr id="190" name="Google Shape;190;g2d3f02dfa91_0_15"/>
          <p:cNvSpPr txBox="1"/>
          <p:nvPr/>
        </p:nvSpPr>
        <p:spPr>
          <a:xfrm>
            <a:off x="7599687" y="2076481"/>
            <a:ext cx="1808329"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800" u="none" cap="none" strike="noStrike">
                <a:solidFill>
                  <a:srgbClr val="000000"/>
                </a:solidFill>
                <a:latin typeface="Arial"/>
                <a:ea typeface="Arial"/>
                <a:cs typeface="Arial"/>
                <a:sym typeface="Arial"/>
              </a:rPr>
              <a:t>Optimize content</a:t>
            </a:r>
            <a:endParaRPr/>
          </a:p>
        </p:txBody>
      </p:sp>
      <p:sp>
        <p:nvSpPr>
          <p:cNvPr id="191" name="Google Shape;191;g2d3f02dfa91_0_15"/>
          <p:cNvSpPr txBox="1"/>
          <p:nvPr/>
        </p:nvSpPr>
        <p:spPr>
          <a:xfrm>
            <a:off x="5296454" y="3718338"/>
            <a:ext cx="2019900" cy="10188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200"/>
              </a:spcBef>
              <a:spcAft>
                <a:spcPts val="1200"/>
              </a:spcAft>
              <a:buNone/>
            </a:pPr>
            <a:r>
              <a:rPr lang="en-US" sz="2800"/>
              <a:t>Ganar backlinks</a:t>
            </a:r>
            <a:endParaRPr sz="2800"/>
          </a:p>
        </p:txBody>
      </p:sp>
      <p:sp>
        <p:nvSpPr>
          <p:cNvPr id="192" name="Google Shape;192;g2d3f02dfa91_0_15"/>
          <p:cNvSpPr txBox="1"/>
          <p:nvPr/>
        </p:nvSpPr>
        <p:spPr>
          <a:xfrm>
            <a:off x="7671169" y="3866542"/>
            <a:ext cx="1935600" cy="954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2800"/>
              <a:t>Mejorar en el</a:t>
            </a:r>
            <a:r>
              <a:rPr b="0" i="0" lang="en-US" sz="2800" u="none" cap="none" strike="noStrike">
                <a:solidFill>
                  <a:srgbClr val="000000"/>
                </a:solidFill>
                <a:latin typeface="Arial"/>
                <a:ea typeface="Arial"/>
                <a:cs typeface="Arial"/>
                <a:sym typeface="Arial"/>
              </a:rPr>
              <a:t> ranking</a:t>
            </a:r>
            <a:endParaRPr/>
          </a:p>
        </p:txBody>
      </p:sp>
      <p:sp>
        <p:nvSpPr>
          <p:cNvPr id="193" name="Google Shape;193;g2d3f02dfa91_0_15"/>
          <p:cNvSpPr txBox="1"/>
          <p:nvPr/>
        </p:nvSpPr>
        <p:spPr>
          <a:xfrm>
            <a:off x="996880" y="2058847"/>
            <a:ext cx="2501700" cy="2678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2400" u="none" cap="none" strike="noStrike">
                <a:solidFill>
                  <a:srgbClr val="000000"/>
                </a:solidFill>
                <a:latin typeface="Arial"/>
                <a:ea typeface="Arial"/>
                <a:cs typeface="Arial"/>
                <a:sym typeface="Arial"/>
              </a:rPr>
              <a:t>SEO hace que tu mensaje sea visible a l</a:t>
            </a:r>
            <a:r>
              <a:rPr lang="en-US" sz="2400"/>
              <a:t>as personas correctas en el momento correcto</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g2d3f02dfa91_0_48"/>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Lo que se mide, Crece</a:t>
            </a:r>
            <a:endParaRPr b="0" i="0" sz="3800" u="none" cap="none" strike="noStrike">
              <a:solidFill>
                <a:srgbClr val="F2F2F2"/>
              </a:solidFill>
              <a:latin typeface="Calibri"/>
              <a:ea typeface="Calibri"/>
              <a:cs typeface="Calibri"/>
              <a:sym typeface="Calibri"/>
            </a:endParaRPr>
          </a:p>
        </p:txBody>
      </p:sp>
      <p:grpSp>
        <p:nvGrpSpPr>
          <p:cNvPr id="199" name="Google Shape;199;g2d3f02dfa91_0_48"/>
          <p:cNvGrpSpPr/>
          <p:nvPr/>
        </p:nvGrpSpPr>
        <p:grpSpPr>
          <a:xfrm>
            <a:off x="4483062" y="1130102"/>
            <a:ext cx="6231466" cy="5418667"/>
            <a:chOff x="948266" y="0"/>
            <a:chExt cx="6231466" cy="5418667"/>
          </a:xfrm>
        </p:grpSpPr>
        <p:sp>
          <p:nvSpPr>
            <p:cNvPr id="200" name="Google Shape;200;g2d3f02dfa91_0_48"/>
            <p:cNvSpPr/>
            <p:nvPr/>
          </p:nvSpPr>
          <p:spPr>
            <a:xfrm>
              <a:off x="948266" y="0"/>
              <a:ext cx="5418667" cy="5418667"/>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2d3f02dfa91_0_48"/>
            <p:cNvSpPr/>
            <p:nvPr/>
          </p:nvSpPr>
          <p:spPr>
            <a:xfrm>
              <a:off x="3657599" y="544777"/>
              <a:ext cx="3522133" cy="1282700"/>
            </a:xfrm>
            <a:prstGeom prst="roundRect">
              <a:avLst>
                <a:gd fmla="val 16667"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2d3f02dfa91_0_48"/>
            <p:cNvSpPr txBox="1"/>
            <p:nvPr/>
          </p:nvSpPr>
          <p:spPr>
            <a:xfrm>
              <a:off x="3720215" y="607393"/>
              <a:ext cx="3396901" cy="1157468"/>
            </a:xfrm>
            <a:prstGeom prst="rect">
              <a:avLst/>
            </a:prstGeom>
            <a:noFill/>
            <a:ln>
              <a:noFill/>
            </a:ln>
          </p:spPr>
          <p:txBody>
            <a:bodyPr anchorCtr="0" anchor="ctr" bIns="99050" lIns="99050" spcFirstLastPara="1" rIns="99050" wrap="square" tIns="99050">
              <a:noAutofit/>
            </a:bodyPr>
            <a:lstStyle/>
            <a:p>
              <a:pPr indent="0" lvl="0" marL="0" marR="0" rtl="0" algn="ctr">
                <a:lnSpc>
                  <a:spcPct val="90000"/>
                </a:lnSpc>
                <a:spcBef>
                  <a:spcPts val="0"/>
                </a:spcBef>
                <a:spcAft>
                  <a:spcPts val="0"/>
                </a:spcAft>
                <a:buClr>
                  <a:srgbClr val="000000"/>
                </a:buClr>
                <a:buSzPts val="2600"/>
                <a:buFont typeface="Arial"/>
                <a:buNone/>
              </a:pPr>
              <a:r>
                <a:rPr lang="en-US" sz="2600"/>
                <a:t>Retorno de la Inversión y lealtad del cliente</a:t>
              </a:r>
              <a:endParaRPr sz="2600"/>
            </a:p>
          </p:txBody>
        </p:sp>
        <p:sp>
          <p:nvSpPr>
            <p:cNvPr id="203" name="Google Shape;203;g2d3f02dfa91_0_48"/>
            <p:cNvSpPr/>
            <p:nvPr/>
          </p:nvSpPr>
          <p:spPr>
            <a:xfrm>
              <a:off x="3657599" y="1987814"/>
              <a:ext cx="3522133" cy="1282700"/>
            </a:xfrm>
            <a:prstGeom prst="roundRect">
              <a:avLst>
                <a:gd fmla="val 16667"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2d3f02dfa91_0_48"/>
            <p:cNvSpPr txBox="1"/>
            <p:nvPr/>
          </p:nvSpPr>
          <p:spPr>
            <a:xfrm>
              <a:off x="3720215" y="2050430"/>
              <a:ext cx="3396901" cy="1157468"/>
            </a:xfrm>
            <a:prstGeom prst="rect">
              <a:avLst/>
            </a:prstGeom>
            <a:noFill/>
            <a:ln>
              <a:noFill/>
            </a:ln>
          </p:spPr>
          <p:txBody>
            <a:bodyPr anchorCtr="0" anchor="ctr" bIns="99050" lIns="99050" spcFirstLastPara="1" rIns="99050" wrap="square" tIns="99050">
              <a:noAutofit/>
            </a:bodyPr>
            <a:lstStyle/>
            <a:p>
              <a:pPr indent="0" lvl="0" marL="0" marR="0" rtl="0" algn="ctr">
                <a:lnSpc>
                  <a:spcPct val="90000"/>
                </a:lnSpc>
                <a:spcBef>
                  <a:spcPts val="0"/>
                </a:spcBef>
                <a:spcAft>
                  <a:spcPts val="0"/>
                </a:spcAft>
                <a:buClr>
                  <a:srgbClr val="000000"/>
                </a:buClr>
                <a:buSzPts val="2600"/>
                <a:buFont typeface="Arial"/>
                <a:buNone/>
              </a:pPr>
              <a:r>
                <a:rPr lang="en-US" sz="2600"/>
                <a:t>Conversiones y registros</a:t>
              </a:r>
              <a:endParaRPr sz="2600"/>
            </a:p>
          </p:txBody>
        </p:sp>
        <p:sp>
          <p:nvSpPr>
            <p:cNvPr id="205" name="Google Shape;205;g2d3f02dfa91_0_48"/>
            <p:cNvSpPr/>
            <p:nvPr/>
          </p:nvSpPr>
          <p:spPr>
            <a:xfrm>
              <a:off x="3657599" y="3430852"/>
              <a:ext cx="3522133" cy="1282700"/>
            </a:xfrm>
            <a:prstGeom prst="roundRect">
              <a:avLst>
                <a:gd fmla="val 16667"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g2d3f02dfa91_0_48"/>
            <p:cNvSpPr txBox="1"/>
            <p:nvPr/>
          </p:nvSpPr>
          <p:spPr>
            <a:xfrm>
              <a:off x="3720215" y="3493468"/>
              <a:ext cx="3396901" cy="1157468"/>
            </a:xfrm>
            <a:prstGeom prst="rect">
              <a:avLst/>
            </a:prstGeom>
            <a:noFill/>
            <a:ln>
              <a:noFill/>
            </a:ln>
          </p:spPr>
          <p:txBody>
            <a:bodyPr anchorCtr="0" anchor="ctr" bIns="99050" lIns="99050" spcFirstLastPara="1" rIns="99050" wrap="square" tIns="99050">
              <a:noAutofit/>
            </a:bodyPr>
            <a:lstStyle/>
            <a:p>
              <a:pPr indent="0" lvl="0" marL="0" marR="0" rtl="0" algn="ctr">
                <a:lnSpc>
                  <a:spcPct val="90000"/>
                </a:lnSpc>
                <a:spcBef>
                  <a:spcPts val="0"/>
                </a:spcBef>
                <a:spcAft>
                  <a:spcPts val="0"/>
                </a:spcAft>
                <a:buClr>
                  <a:srgbClr val="000000"/>
                </a:buClr>
                <a:buSzPts val="2600"/>
                <a:buFont typeface="Arial"/>
                <a:buNone/>
              </a:pPr>
              <a:r>
                <a:rPr lang="en-US" sz="2600"/>
                <a:t>Visitas a la </a:t>
              </a:r>
              <a:r>
                <a:rPr b="0" i="0" lang="en-US" sz="2600" u="none" cap="none" strike="noStrike">
                  <a:solidFill>
                    <a:srgbClr val="000000"/>
                  </a:solidFill>
                  <a:latin typeface="Arial"/>
                  <a:ea typeface="Arial"/>
                  <a:cs typeface="Arial"/>
                  <a:sym typeface="Arial"/>
                </a:rPr>
                <a:t>Web </a:t>
              </a:r>
              <a:r>
                <a:rPr lang="en-US" sz="2600"/>
                <a:t>y</a:t>
              </a:r>
              <a:r>
                <a:rPr b="0" i="0" lang="en-US" sz="2600" u="none" cap="none" strike="noStrike">
                  <a:solidFill>
                    <a:srgbClr val="000000"/>
                  </a:solidFill>
                  <a:latin typeface="Arial"/>
                  <a:ea typeface="Arial"/>
                  <a:cs typeface="Arial"/>
                  <a:sym typeface="Arial"/>
                </a:rPr>
                <a:t> </a:t>
              </a:r>
              <a:r>
                <a:rPr lang="en-US" sz="2600"/>
                <a:t>click sociales</a:t>
              </a:r>
              <a:endParaRPr/>
            </a:p>
          </p:txBody>
        </p:sp>
      </p:grpSp>
      <p:sp>
        <p:nvSpPr>
          <p:cNvPr id="207" name="Google Shape;207;g2d3f02dfa91_0_48"/>
          <p:cNvSpPr txBox="1"/>
          <p:nvPr>
            <p:ph idx="1" type="body"/>
          </p:nvPr>
        </p:nvSpPr>
        <p:spPr>
          <a:xfrm>
            <a:off x="1290666" y="1614067"/>
            <a:ext cx="2136347" cy="3629866"/>
          </a:xfrm>
          <a:prstGeom prst="rect">
            <a:avLst/>
          </a:prstGeom>
          <a:noFill/>
          <a:ln>
            <a:noFill/>
          </a:ln>
        </p:spPr>
        <p:txBody>
          <a:bodyPr anchorCtr="0" anchor="ctr" bIns="45700" lIns="45700" spcFirstLastPara="1" rIns="45700" wrap="square" tIns="45700">
            <a:normAutofit/>
          </a:bodyPr>
          <a:lstStyle/>
          <a:p>
            <a:pPr indent="-228600" lvl="0" marL="457200" rtl="0" algn="just">
              <a:lnSpc>
                <a:spcPct val="90000"/>
              </a:lnSpc>
              <a:spcBef>
                <a:spcPts val="1000"/>
              </a:spcBef>
              <a:spcAft>
                <a:spcPts val="0"/>
              </a:spcAft>
              <a:buClr>
                <a:schemeClr val="accent6"/>
              </a:buClr>
              <a:buSzPts val="2400"/>
              <a:buFont typeface="Calibri"/>
              <a:buNone/>
            </a:pPr>
            <a:r>
              <a:rPr lang="en-US" sz="3200"/>
              <a:t>Prueba</a:t>
            </a:r>
            <a:r>
              <a:rPr lang="en-US" sz="3200"/>
              <a:t>.</a:t>
            </a:r>
            <a:endParaRPr/>
          </a:p>
          <a:p>
            <a:pPr indent="-228600" lvl="0" marL="457200" rtl="0" algn="just">
              <a:lnSpc>
                <a:spcPct val="90000"/>
              </a:lnSpc>
              <a:spcBef>
                <a:spcPts val="1000"/>
              </a:spcBef>
              <a:spcAft>
                <a:spcPts val="0"/>
              </a:spcAft>
              <a:buClr>
                <a:schemeClr val="accent6"/>
              </a:buClr>
              <a:buSzPts val="2400"/>
              <a:buFont typeface="Calibri"/>
              <a:buNone/>
            </a:pPr>
            <a:r>
              <a:rPr lang="en-US" sz="3200"/>
              <a:t>Mide</a:t>
            </a:r>
            <a:r>
              <a:rPr lang="en-US" sz="3200"/>
              <a:t>.</a:t>
            </a:r>
            <a:endParaRPr/>
          </a:p>
          <a:p>
            <a:pPr indent="-228600" lvl="0" marL="457200" rtl="0" algn="just">
              <a:lnSpc>
                <a:spcPct val="90000"/>
              </a:lnSpc>
              <a:spcBef>
                <a:spcPts val="1000"/>
              </a:spcBef>
              <a:spcAft>
                <a:spcPts val="0"/>
              </a:spcAft>
              <a:buClr>
                <a:schemeClr val="accent6"/>
              </a:buClr>
              <a:buSzPts val="2400"/>
              <a:buFont typeface="Calibri"/>
              <a:buNone/>
            </a:pPr>
            <a:r>
              <a:rPr lang="en-US" sz="3200"/>
              <a:t>Mejora</a:t>
            </a:r>
            <a:r>
              <a:rPr lang="en-US" sz="3200"/>
              <a:t>. </a:t>
            </a:r>
            <a:endParaRPr/>
          </a:p>
          <a:p>
            <a:pPr indent="-228600" lvl="0" marL="457200" rtl="0" algn="just">
              <a:lnSpc>
                <a:spcPct val="90000"/>
              </a:lnSpc>
              <a:spcBef>
                <a:spcPts val="1000"/>
              </a:spcBef>
              <a:spcAft>
                <a:spcPts val="0"/>
              </a:spcAft>
              <a:buClr>
                <a:schemeClr val="accent6"/>
              </a:buClr>
              <a:buSzPts val="2400"/>
              <a:buFont typeface="Calibri"/>
              <a:buNone/>
            </a:pPr>
            <a:r>
              <a:rPr lang="en-US" sz="3200"/>
              <a:t>Repite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213" name="Google Shape;213;p8"/>
          <p:cNvPicPr preferRelativeResize="0"/>
          <p:nvPr/>
        </p:nvPicPr>
        <p:blipFill rotWithShape="1">
          <a:blip r:embed="rId3">
            <a:alphaModFix/>
          </a:blip>
          <a:srcRect b="0" l="0" r="0" t="0"/>
          <a:stretch/>
        </p:blipFill>
        <p:spPr>
          <a:xfrm>
            <a:off x="75" y="0"/>
            <a:ext cx="12192000" cy="6858000"/>
          </a:xfrm>
          <a:prstGeom prst="rect">
            <a:avLst/>
          </a:prstGeom>
          <a:noFill/>
          <a:ln>
            <a:noFill/>
          </a:ln>
        </p:spPr>
      </p:pic>
      <p:grpSp>
        <p:nvGrpSpPr>
          <p:cNvPr id="214" name="Google Shape;214;p8"/>
          <p:cNvGrpSpPr/>
          <p:nvPr/>
        </p:nvGrpSpPr>
        <p:grpSpPr>
          <a:xfrm>
            <a:off x="835462" y="2470658"/>
            <a:ext cx="11043811" cy="1688102"/>
            <a:chOff x="0" y="-38100"/>
            <a:chExt cx="2908639" cy="444600"/>
          </a:xfrm>
        </p:grpSpPr>
        <p:sp>
          <p:nvSpPr>
            <p:cNvPr id="215" name="Google Shape;215;p8"/>
            <p:cNvSpPr/>
            <p:nvPr/>
          </p:nvSpPr>
          <p:spPr>
            <a:xfrm>
              <a:off x="0" y="0"/>
              <a:ext cx="2908639" cy="406400"/>
            </a:xfrm>
            <a:custGeom>
              <a:rect b="b" l="l" r="r" t="t"/>
              <a:pathLst>
                <a:path extrusionOk="0" h="406400" w="2908639">
                  <a:moveTo>
                    <a:pt x="0" y="0"/>
                  </a:moveTo>
                  <a:lnTo>
                    <a:pt x="2908639" y="0"/>
                  </a:lnTo>
                  <a:lnTo>
                    <a:pt x="2908639" y="406400"/>
                  </a:lnTo>
                  <a:lnTo>
                    <a:pt x="0" y="406400"/>
                  </a:lnTo>
                  <a:close/>
                </a:path>
              </a:pathLst>
            </a:custGeom>
            <a:solidFill>
              <a:srgbClr val="BFC2CF"/>
            </a:solidFill>
            <a:ln>
              <a:noFill/>
            </a:ln>
          </p:spPr>
        </p:sp>
        <p:sp>
          <p:nvSpPr>
            <p:cNvPr id="216" name="Google Shape;216;p8"/>
            <p:cNvSpPr txBox="1"/>
            <p:nvPr/>
          </p:nvSpPr>
          <p:spPr>
            <a:xfrm>
              <a:off x="0" y="-38100"/>
              <a:ext cx="2908500" cy="44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sp>
        <p:nvSpPr>
          <p:cNvPr id="217" name="Google Shape;217;p8"/>
          <p:cNvSpPr txBox="1"/>
          <p:nvPr/>
        </p:nvSpPr>
        <p:spPr>
          <a:xfrm>
            <a:off x="3656528" y="2836491"/>
            <a:ext cx="4497900" cy="1185000"/>
          </a:xfrm>
          <a:prstGeom prst="rect">
            <a:avLst/>
          </a:prstGeom>
          <a:no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
        <p:nvSpPr>
          <p:cNvPr id="218" name="Google Shape;218;p8"/>
          <p:cNvSpPr/>
          <p:nvPr/>
        </p:nvSpPr>
        <p:spPr>
          <a:xfrm>
            <a:off x="4935402" y="5850599"/>
            <a:ext cx="2843934" cy="642480"/>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0" l="-869" r="-869" t="0"/>
            </a:stretch>
          </a:blip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224" name="Google Shape;224;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225" name="Google Shape;225;p7"/>
          <p:cNvSpPr/>
          <p:nvPr/>
        </p:nvSpPr>
        <p:spPr>
          <a:xfrm>
            <a:off x="5098952" y="6227873"/>
            <a:ext cx="2716885" cy="444313"/>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0" l="-869" r="-869" t="0"/>
            </a:stretch>
          </a:blipFill>
          <a:ln>
            <a:noFill/>
          </a:ln>
        </p:spPr>
      </p:sp>
      <p:sp>
        <p:nvSpPr>
          <p:cNvPr id="226" name="Google Shape;226;p7"/>
          <p:cNvSpPr txBox="1"/>
          <p:nvPr/>
        </p:nvSpPr>
        <p:spPr>
          <a:xfrm>
            <a:off x="3703028" y="2627266"/>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lang="en-US" sz="7699">
                <a:solidFill>
                  <a:srgbClr val="70C573"/>
                </a:solidFill>
                <a:latin typeface="Calibri"/>
                <a:ea typeface="Calibri"/>
                <a:cs typeface="Calibri"/>
                <a:sym typeface="Calibri"/>
              </a:rPr>
              <a:t>Consorcio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
          <p:cNvSpPr txBox="1"/>
          <p:nvPr>
            <p:ph type="title"/>
          </p:nvPr>
        </p:nvSpPr>
        <p:spPr>
          <a:xfrm>
            <a:off x="374725" y="2184268"/>
            <a:ext cx="1042747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3. Habilidades Digitales para Turismo Sostenible</a:t>
            </a:r>
            <a:endParaRPr/>
          </a:p>
        </p:txBody>
      </p:sp>
      <p:sp>
        <p:nvSpPr>
          <p:cNvPr id="92" name="Google Shape;92;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3.1: Principios y Estrategias de Marketing Digital en Turismo Sostenible</a:t>
            </a:r>
            <a:endParaRPr/>
          </a:p>
        </p:txBody>
      </p:sp>
      <p:sp>
        <p:nvSpPr>
          <p:cNvPr id="93" name="Google Shape;93;p1"/>
          <p:cNvSpPr/>
          <p:nvPr/>
        </p:nvSpPr>
        <p:spPr>
          <a:xfrm>
            <a:off x="0" y="6059825"/>
            <a:ext cx="12269400" cy="6975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Calibri"/>
              <a:ea typeface="Calibri"/>
              <a:cs typeface="Calibri"/>
              <a:sym typeface="Calibri"/>
            </a:endParaRPr>
          </a:p>
        </p:txBody>
      </p:sp>
      <p:sp>
        <p:nvSpPr>
          <p:cNvPr id="94" name="Google Shape;94;p1"/>
          <p:cNvSpPr/>
          <p:nvPr/>
        </p:nvSpPr>
        <p:spPr>
          <a:xfrm>
            <a:off x="401316" y="6095687"/>
            <a:ext cx="2931890" cy="62579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5" name="Google Shape;95;p1"/>
          <p:cNvSpPr txBox="1"/>
          <p:nvPr/>
        </p:nvSpPr>
        <p:spPr>
          <a:xfrm>
            <a:off x="3160200" y="6095675"/>
            <a:ext cx="9031800" cy="680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3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a:t>
            </a:r>
            <a:endParaRPr sz="2800"/>
          </a:p>
        </p:txBody>
      </p:sp>
      <p:sp>
        <p:nvSpPr>
          <p:cNvPr id="101" name="Google Shape;101;p2"/>
          <p:cNvSpPr txBox="1"/>
          <p:nvPr>
            <p:ph idx="1" type="body"/>
          </p:nvPr>
        </p:nvSpPr>
        <p:spPr>
          <a:xfrm>
            <a:off x="401323" y="3377821"/>
            <a:ext cx="7309661" cy="1566708"/>
          </a:xfrm>
          <a:prstGeom prst="rect">
            <a:avLst/>
          </a:prstGeom>
          <a:noFill/>
          <a:ln>
            <a:noFill/>
          </a:ln>
        </p:spPr>
        <p:txBody>
          <a:bodyPr anchorCtr="0" anchor="ctr" bIns="45700" lIns="45700" spcFirstLastPara="1" rIns="45700" wrap="square" tIns="45700">
            <a:normAutofit lnSpcReduction="20000"/>
          </a:bodyPr>
          <a:lstStyle/>
          <a:p>
            <a:pPr indent="-457200" lvl="0" marL="457200" rtl="0" algn="l">
              <a:lnSpc>
                <a:spcPct val="90000"/>
              </a:lnSpc>
              <a:spcBef>
                <a:spcPts val="0"/>
              </a:spcBef>
              <a:spcAft>
                <a:spcPts val="0"/>
              </a:spcAft>
              <a:buClr>
                <a:srgbClr val="DBC2D4"/>
              </a:buClr>
              <a:buSzPts val="1600"/>
              <a:buFont typeface="Calibri"/>
              <a:buAutoNum type="arabicPeriod"/>
            </a:pPr>
            <a:r>
              <a:rPr lang="en-US" sz="1900"/>
              <a:t>Entender los principios y estrategias del marketing digital en el turismo sostenible.</a:t>
            </a:r>
            <a:endParaRPr/>
          </a:p>
          <a:p>
            <a:pPr indent="-457200" lvl="0" marL="457200" rtl="0" algn="l">
              <a:lnSpc>
                <a:spcPct val="90000"/>
              </a:lnSpc>
              <a:spcBef>
                <a:spcPts val="0"/>
              </a:spcBef>
              <a:spcAft>
                <a:spcPts val="0"/>
              </a:spcAft>
              <a:buClr>
                <a:srgbClr val="DBC2D4"/>
              </a:buClr>
              <a:buSzPts val="1600"/>
              <a:buFont typeface="Calibri"/>
              <a:buAutoNum type="arabicPeriod"/>
            </a:pPr>
            <a:r>
              <a:rPr lang="en-US" sz="1900"/>
              <a:t>Analizar el papel de las redes sociales y el marketing de contenidos en la promoción del turismo sostenible.</a:t>
            </a:r>
            <a:endParaRPr/>
          </a:p>
          <a:p>
            <a:pPr indent="-457200" lvl="0" marL="457200" rtl="0" algn="l">
              <a:lnSpc>
                <a:spcPct val="90000"/>
              </a:lnSpc>
              <a:spcBef>
                <a:spcPts val="0"/>
              </a:spcBef>
              <a:spcAft>
                <a:spcPts val="0"/>
              </a:spcAft>
              <a:buClr>
                <a:srgbClr val="DBC2D4"/>
              </a:buClr>
              <a:buSzPts val="1600"/>
              <a:buFont typeface="Calibri"/>
              <a:buAutoNum type="arabicPeriod"/>
            </a:pPr>
            <a:r>
              <a:rPr lang="en-US" sz="1900"/>
              <a:t>Desarrollar habilidades en la creación y gestión de campañas de marketing digital.</a:t>
            </a:r>
            <a:endParaRPr/>
          </a:p>
          <a:p>
            <a:pPr indent="-355600" lvl="0" marL="457200" rtl="0" algn="l">
              <a:lnSpc>
                <a:spcPct val="90000"/>
              </a:lnSpc>
              <a:spcBef>
                <a:spcPts val="0"/>
              </a:spcBef>
              <a:spcAft>
                <a:spcPts val="0"/>
              </a:spcAft>
              <a:buClr>
                <a:srgbClr val="DBC2D4"/>
              </a:buClr>
              <a:buSzPts val="1600"/>
              <a:buFont typeface="Calibri"/>
              <a:buNone/>
            </a:pPr>
            <a:r>
              <a:t/>
            </a:r>
            <a:endParaRPr sz="1900"/>
          </a:p>
        </p:txBody>
      </p:sp>
      <p:sp>
        <p:nvSpPr>
          <p:cNvPr id="102" name="Google Shape;102;p2"/>
          <p:cNvSpPr/>
          <p:nvPr/>
        </p:nvSpPr>
        <p:spPr>
          <a:xfrm>
            <a:off x="0" y="6059825"/>
            <a:ext cx="12269400" cy="6975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Calibri"/>
              <a:ea typeface="Calibri"/>
              <a:cs typeface="Calibri"/>
              <a:sym typeface="Calibri"/>
            </a:endParaRPr>
          </a:p>
        </p:txBody>
      </p:sp>
      <p:sp>
        <p:nvSpPr>
          <p:cNvPr id="103" name="Google Shape;103;p2"/>
          <p:cNvSpPr/>
          <p:nvPr/>
        </p:nvSpPr>
        <p:spPr>
          <a:xfrm>
            <a:off x="401316" y="6095687"/>
            <a:ext cx="2931890" cy="62579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104" name="Google Shape;104;p2"/>
          <p:cNvSpPr txBox="1"/>
          <p:nvPr/>
        </p:nvSpPr>
        <p:spPr>
          <a:xfrm>
            <a:off x="3160200" y="6095675"/>
            <a:ext cx="9031800" cy="6804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3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descr="person taking photo using black camera under green leaf trees at daytime" id="109" name="Google Shape;109;g2d3f02dfa91_0_54"/>
          <p:cNvPicPr preferRelativeResize="0"/>
          <p:nvPr/>
        </p:nvPicPr>
        <p:blipFill rotWithShape="1">
          <a:blip r:embed="rId3">
            <a:alphaModFix/>
          </a:blip>
          <a:srcRect b="0" l="0" r="0" t="0"/>
          <a:stretch/>
        </p:blipFill>
        <p:spPr>
          <a:xfrm>
            <a:off x="1467134" y="789295"/>
            <a:ext cx="9103057" cy="6068705"/>
          </a:xfrm>
          <a:prstGeom prst="rect">
            <a:avLst/>
          </a:prstGeom>
          <a:noFill/>
          <a:ln>
            <a:noFill/>
          </a:ln>
        </p:spPr>
      </p:pic>
      <p:sp>
        <p:nvSpPr>
          <p:cNvPr id="110" name="Google Shape;110;g2d3f02dfa91_0_54"/>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Marketing Digital en Turismo Sostenible</a:t>
            </a:r>
            <a:endParaRPr/>
          </a:p>
        </p:txBody>
      </p:sp>
      <p:sp>
        <p:nvSpPr>
          <p:cNvPr id="111" name="Google Shape;111;g2d3f02dfa91_0_54"/>
          <p:cNvSpPr txBox="1"/>
          <p:nvPr>
            <p:ph idx="1" type="body"/>
          </p:nvPr>
        </p:nvSpPr>
        <p:spPr>
          <a:xfrm>
            <a:off x="2764048" y="1766352"/>
            <a:ext cx="6612340" cy="1010968"/>
          </a:xfrm>
          <a:prstGeom prst="rect">
            <a:avLst/>
          </a:prstGeom>
          <a:solidFill>
            <a:schemeClr val="accent1"/>
          </a:solidFill>
          <a:ln>
            <a:noFill/>
          </a:ln>
        </p:spPr>
        <p:txBody>
          <a:bodyPr anchorCtr="0" anchor="t" bIns="45700" lIns="45700" spcFirstLastPara="1" rIns="45700" wrap="square" tIns="45700">
            <a:normAutofit/>
          </a:bodyPr>
          <a:lstStyle/>
          <a:p>
            <a:pPr indent="0" lvl="0" marL="114300" rtl="0" algn="ctr">
              <a:lnSpc>
                <a:spcPct val="115000"/>
              </a:lnSpc>
              <a:spcBef>
                <a:spcPts val="1400"/>
              </a:spcBef>
              <a:spcAft>
                <a:spcPts val="0"/>
              </a:spcAft>
              <a:buSzPts val="1800"/>
              <a:buNone/>
            </a:pPr>
            <a:r>
              <a:rPr b="1" lang="en-US"/>
              <a:t>El marketing digital ayuda al turismo sostenible a llegar lejos y amplio, ¡sin dejar huella!</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g2d3f02dfa91_0_21"/>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¿Por qué el Marketing Digital tiene sentido?</a:t>
            </a:r>
            <a:endParaRPr/>
          </a:p>
        </p:txBody>
      </p:sp>
      <p:grpSp>
        <p:nvGrpSpPr>
          <p:cNvPr id="117" name="Google Shape;117;g2d3f02dfa91_0_21"/>
          <p:cNvGrpSpPr/>
          <p:nvPr/>
        </p:nvGrpSpPr>
        <p:grpSpPr>
          <a:xfrm>
            <a:off x="3388446" y="815826"/>
            <a:ext cx="5415106" cy="5226345"/>
            <a:chOff x="1356446" y="96160"/>
            <a:chExt cx="5415106" cy="5226345"/>
          </a:xfrm>
        </p:grpSpPr>
        <p:sp>
          <p:nvSpPr>
            <p:cNvPr id="118" name="Google Shape;118;g2d3f02dfa91_0_21"/>
            <p:cNvSpPr/>
            <p:nvPr/>
          </p:nvSpPr>
          <p:spPr>
            <a:xfrm>
              <a:off x="2505604" y="1344555"/>
              <a:ext cx="3116791" cy="3116791"/>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g2d3f02dfa91_0_21"/>
            <p:cNvSpPr txBox="1"/>
            <p:nvPr/>
          </p:nvSpPr>
          <p:spPr>
            <a:xfrm>
              <a:off x="2962047" y="1800998"/>
              <a:ext cx="2203905" cy="2203905"/>
            </a:xfrm>
            <a:prstGeom prst="rect">
              <a:avLst/>
            </a:prstGeom>
            <a:noFill/>
            <a:ln>
              <a:noFill/>
            </a:ln>
          </p:spPr>
          <p:txBody>
            <a:bodyPr anchorCtr="0" anchor="ctr" bIns="39350" lIns="39350" spcFirstLastPara="1" rIns="393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lang="en-US" sz="3100">
                  <a:solidFill>
                    <a:schemeClr val="dk1"/>
                  </a:solidFill>
                </a:rPr>
                <a:t>Turismo Sostenible</a:t>
              </a:r>
              <a:endParaRPr/>
            </a:p>
          </p:txBody>
        </p:sp>
        <p:sp>
          <p:nvSpPr>
            <p:cNvPr id="120" name="Google Shape;120;g2d3f02dfa91_0_21"/>
            <p:cNvSpPr/>
            <p:nvPr/>
          </p:nvSpPr>
          <p:spPr>
            <a:xfrm>
              <a:off x="3284802" y="96160"/>
              <a:ext cx="1558395" cy="1558395"/>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g2d3f02dfa91_0_21"/>
            <p:cNvSpPr txBox="1"/>
            <p:nvPr/>
          </p:nvSpPr>
          <p:spPr>
            <a:xfrm>
              <a:off x="3513024" y="324382"/>
              <a:ext cx="1101951" cy="1101951"/>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lang="en-US" sz="1200">
                  <a:solidFill>
                    <a:schemeClr val="dk1"/>
                  </a:solidFill>
                </a:rPr>
                <a:t>Alcance Global</a:t>
              </a:r>
              <a:r>
                <a:rPr b="0" i="0" lang="en-US" sz="1200" u="none" cap="none" strike="noStrike">
                  <a:solidFill>
                    <a:schemeClr val="dk1"/>
                  </a:solidFill>
                  <a:latin typeface="Arial"/>
                  <a:ea typeface="Arial"/>
                  <a:cs typeface="Arial"/>
                  <a:sym typeface="Arial"/>
                </a:rPr>
                <a:t>(5.4B+ us</a:t>
              </a:r>
              <a:r>
                <a:rPr lang="en-US" sz="1200">
                  <a:solidFill>
                    <a:schemeClr val="dk1"/>
                  </a:solidFill>
                </a:rPr>
                <a:t>uarios</a:t>
              </a:r>
              <a:r>
                <a:rPr b="0" i="0" lang="en-US" sz="1200" u="none" cap="none" strike="noStrike">
                  <a:solidFill>
                    <a:schemeClr val="dk1"/>
                  </a:solidFill>
                  <a:latin typeface="Arial"/>
                  <a:ea typeface="Arial"/>
                  <a:cs typeface="Arial"/>
                  <a:sym typeface="Arial"/>
                </a:rPr>
                <a:t>)</a:t>
              </a:r>
              <a:endParaRPr/>
            </a:p>
          </p:txBody>
        </p:sp>
        <p:sp>
          <p:nvSpPr>
            <p:cNvPr id="122" name="Google Shape;122;g2d3f02dfa91_0_21"/>
            <p:cNvSpPr/>
            <p:nvPr/>
          </p:nvSpPr>
          <p:spPr>
            <a:xfrm>
              <a:off x="5213157" y="1497192"/>
              <a:ext cx="1558395" cy="1558395"/>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2d3f02dfa91_0_21"/>
            <p:cNvSpPr txBox="1"/>
            <p:nvPr/>
          </p:nvSpPr>
          <p:spPr>
            <a:xfrm>
              <a:off x="5441379" y="1725414"/>
              <a:ext cx="1101951" cy="1101951"/>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lang="en-US" sz="1200">
                  <a:solidFill>
                    <a:schemeClr val="dk1"/>
                  </a:solidFill>
                </a:rPr>
                <a:t>Bajo Coste</a:t>
              </a:r>
              <a:endParaRPr/>
            </a:p>
          </p:txBody>
        </p:sp>
        <p:sp>
          <p:nvSpPr>
            <p:cNvPr id="124" name="Google Shape;124;g2d3f02dfa91_0_21"/>
            <p:cNvSpPr/>
            <p:nvPr/>
          </p:nvSpPr>
          <p:spPr>
            <a:xfrm>
              <a:off x="4476591" y="3764110"/>
              <a:ext cx="1558395" cy="1558395"/>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2d3f02dfa91_0_21"/>
            <p:cNvSpPr txBox="1"/>
            <p:nvPr/>
          </p:nvSpPr>
          <p:spPr>
            <a:xfrm>
              <a:off x="4704813" y="3992332"/>
              <a:ext cx="1101951" cy="1101951"/>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lang="en-US" sz="1200">
                  <a:solidFill>
                    <a:schemeClr val="dk1"/>
                  </a:solidFill>
                </a:rPr>
                <a:t>Auténtico y </a:t>
              </a:r>
              <a:r>
                <a:rPr b="0" i="0" lang="en-US" sz="1200" u="none" cap="none" strike="noStrike">
                  <a:solidFill>
                    <a:schemeClr val="dk1"/>
                  </a:solidFill>
                  <a:latin typeface="Arial"/>
                  <a:ea typeface="Arial"/>
                  <a:cs typeface="Arial"/>
                  <a:sym typeface="Arial"/>
                </a:rPr>
                <a:t> eco-friendly</a:t>
              </a:r>
              <a:endParaRPr/>
            </a:p>
          </p:txBody>
        </p:sp>
        <p:sp>
          <p:nvSpPr>
            <p:cNvPr id="126" name="Google Shape;126;g2d3f02dfa91_0_21"/>
            <p:cNvSpPr/>
            <p:nvPr/>
          </p:nvSpPr>
          <p:spPr>
            <a:xfrm>
              <a:off x="2093012" y="3764110"/>
              <a:ext cx="1558395" cy="1558395"/>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2d3f02dfa91_0_21"/>
            <p:cNvSpPr txBox="1"/>
            <p:nvPr/>
          </p:nvSpPr>
          <p:spPr>
            <a:xfrm>
              <a:off x="2321234" y="3992332"/>
              <a:ext cx="1101951" cy="1101951"/>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lang="en-US" sz="1200">
                  <a:solidFill>
                    <a:schemeClr val="dk1"/>
                  </a:solidFill>
                </a:rPr>
                <a:t>Mensajería dirigida</a:t>
              </a:r>
              <a:endParaRPr sz="1200">
                <a:solidFill>
                  <a:schemeClr val="dk1"/>
                </a:solidFill>
              </a:endParaRPr>
            </a:p>
            <a:p>
              <a:pPr indent="0" lvl="0" marL="0" marR="0" rtl="0" algn="l">
                <a:lnSpc>
                  <a:spcPct val="90000"/>
                </a:lnSpc>
                <a:spcBef>
                  <a:spcPts val="0"/>
                </a:spcBef>
                <a:spcAft>
                  <a:spcPts val="0"/>
                </a:spcAft>
                <a:buClr>
                  <a:srgbClr val="000000"/>
                </a:buClr>
                <a:buSzPts val="1200"/>
                <a:buFont typeface="Arial"/>
                <a:buNone/>
              </a:pPr>
              <a:r>
                <a:t/>
              </a:r>
              <a:endParaRPr sz="1200">
                <a:solidFill>
                  <a:schemeClr val="dk1"/>
                </a:solidFill>
              </a:endParaRPr>
            </a:p>
          </p:txBody>
        </p:sp>
        <p:sp>
          <p:nvSpPr>
            <p:cNvPr id="128" name="Google Shape;128;g2d3f02dfa91_0_21"/>
            <p:cNvSpPr/>
            <p:nvPr/>
          </p:nvSpPr>
          <p:spPr>
            <a:xfrm>
              <a:off x="1356446" y="1497192"/>
              <a:ext cx="1558395" cy="1558395"/>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g2d3f02dfa91_0_21"/>
            <p:cNvSpPr txBox="1"/>
            <p:nvPr/>
          </p:nvSpPr>
          <p:spPr>
            <a:xfrm>
              <a:off x="1584668" y="1725414"/>
              <a:ext cx="1101951" cy="1101951"/>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t/>
              </a:r>
              <a:endParaRPr sz="1200">
                <a:solidFill>
                  <a:schemeClr val="dk1"/>
                </a:solidFill>
              </a:endParaRPr>
            </a:p>
            <a:p>
              <a:pPr indent="0" lvl="0" marL="0" marR="0" rtl="0" algn="ctr">
                <a:lnSpc>
                  <a:spcPct val="90000"/>
                </a:lnSpc>
                <a:spcBef>
                  <a:spcPts val="0"/>
                </a:spcBef>
                <a:spcAft>
                  <a:spcPts val="0"/>
                </a:spcAft>
                <a:buClr>
                  <a:srgbClr val="000000"/>
                </a:buClr>
                <a:buSzPts val="1200"/>
                <a:buFont typeface="Arial"/>
                <a:buNone/>
              </a:pPr>
              <a:r>
                <a:rPr lang="en-US" sz="1200">
                  <a:solidFill>
                    <a:schemeClr val="dk1"/>
                  </a:solidFill>
                </a:rPr>
                <a:t>Mayor visibilidad (SEO Optimización en Motores de Búsqueda, PPC Pago Por Clic)</a:t>
              </a:r>
              <a:endParaRPr sz="1200">
                <a:solidFill>
                  <a:schemeClr val="dk1"/>
                </a:solidFill>
              </a:endParaRPr>
            </a:p>
            <a:p>
              <a:pPr indent="0" lvl="0" marL="0" marR="0" rtl="0" algn="ctr">
                <a:lnSpc>
                  <a:spcPct val="90000"/>
                </a:lnSpc>
                <a:spcBef>
                  <a:spcPts val="0"/>
                </a:spcBef>
                <a:spcAft>
                  <a:spcPts val="0"/>
                </a:spcAft>
                <a:buClr>
                  <a:srgbClr val="000000"/>
                </a:buClr>
                <a:buSzPts val="1200"/>
                <a:buFont typeface="Arial"/>
                <a:buNone/>
              </a:pPr>
              <a:r>
                <a:t/>
              </a:r>
              <a:endParaRPr sz="1200">
                <a:solidFill>
                  <a:schemeClr val="dk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Redes Sociales como tu Guía Turístico Virtual</a:t>
            </a:r>
            <a:endParaRPr/>
          </a:p>
        </p:txBody>
      </p:sp>
      <p:sp>
        <p:nvSpPr>
          <p:cNvPr id="135" name="Google Shape;135;p5"/>
          <p:cNvSpPr/>
          <p:nvPr/>
        </p:nvSpPr>
        <p:spPr>
          <a:xfrm>
            <a:off x="6332550" y="984350"/>
            <a:ext cx="3248100" cy="1351800"/>
          </a:xfrm>
          <a:prstGeom prst="wedgeRectCallout">
            <a:avLst>
              <a:gd fmla="val -20833" name="adj1"/>
              <a:gd fmla="val 62500" name="adj2"/>
            </a:avLst>
          </a:prstGeom>
          <a:solidFill>
            <a:schemeClr val="accent1"/>
          </a:solidFill>
          <a:ln cap="flat" cmpd="sng" w="25400">
            <a:solidFill>
              <a:srgbClr val="2F533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1" lang="en-US">
                <a:solidFill>
                  <a:schemeClr val="lt1"/>
                </a:solidFill>
              </a:rPr>
              <a:t>Contenido Generado por el Usuario</a:t>
            </a:r>
            <a:endParaRPr b="1">
              <a:solidFill>
                <a:schemeClr val="lt1"/>
              </a:solidFill>
            </a:endParaRPr>
          </a:p>
          <a:p>
            <a:pPr indent="0" lvl="0" marL="0" marR="0" rtl="0" algn="ctr">
              <a:lnSpc>
                <a:spcPct val="100000"/>
              </a:lnSpc>
              <a:spcBef>
                <a:spcPts val="0"/>
              </a:spcBef>
              <a:spcAft>
                <a:spcPts val="0"/>
              </a:spcAft>
              <a:buNone/>
            </a:pPr>
            <a:r>
              <a:rPr b="1" lang="en-US">
                <a:solidFill>
                  <a:schemeClr val="lt1"/>
                </a:solidFill>
              </a:rPr>
              <a:t>📷 </a:t>
            </a:r>
            <a:r>
              <a:rPr lang="en-US">
                <a:solidFill>
                  <a:schemeClr val="lt1"/>
                </a:solidFill>
              </a:rPr>
              <a:t>Compartido por personas reales = confiable por muchos</a:t>
            </a:r>
            <a:endParaRPr>
              <a:solidFill>
                <a:schemeClr val="lt1"/>
              </a:solidFill>
            </a:endParaRPr>
          </a:p>
          <a:p>
            <a:pPr indent="0" lvl="0" marL="0" marR="0" rtl="0" algn="ctr">
              <a:lnSpc>
                <a:spcPct val="100000"/>
              </a:lnSpc>
              <a:spcBef>
                <a:spcPts val="0"/>
              </a:spcBef>
              <a:spcAft>
                <a:spcPts val="0"/>
              </a:spcAft>
              <a:buNone/>
            </a:pPr>
            <a:r>
              <a:rPr lang="en-US">
                <a:solidFill>
                  <a:schemeClr val="lt1"/>
                </a:solidFill>
              </a:rPr>
              <a:t>🔄 Las historias se difunden rápido = amplifica el mensaje</a:t>
            </a:r>
            <a:endParaRPr>
              <a:solidFill>
                <a:schemeClr val="lt1"/>
              </a:solidFill>
            </a:endParaRPr>
          </a:p>
        </p:txBody>
      </p:sp>
      <p:grpSp>
        <p:nvGrpSpPr>
          <p:cNvPr id="136" name="Google Shape;136;p5"/>
          <p:cNvGrpSpPr/>
          <p:nvPr/>
        </p:nvGrpSpPr>
        <p:grpSpPr>
          <a:xfrm>
            <a:off x="181935" y="2592217"/>
            <a:ext cx="11854804" cy="3765326"/>
            <a:chOff x="5583" y="418815"/>
            <a:chExt cx="11854804" cy="3765326"/>
          </a:xfrm>
        </p:grpSpPr>
        <p:sp>
          <p:nvSpPr>
            <p:cNvPr id="137" name="Google Shape;137;p5"/>
            <p:cNvSpPr/>
            <p:nvPr/>
          </p:nvSpPr>
          <p:spPr>
            <a:xfrm>
              <a:off x="5583" y="476620"/>
              <a:ext cx="4164995" cy="3643569"/>
            </a:xfrm>
            <a:prstGeom prst="roundRect">
              <a:avLst>
                <a:gd fmla="val 10000" name="adj"/>
              </a:avLst>
            </a:prstGeom>
            <a:blipFill rotWithShape="1">
              <a:blip r:embed="rId3">
                <a:alphaModFix/>
              </a:blip>
              <a:stretch>
                <a:fillRect b="0" l="-14999" r="-14997"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5"/>
            <p:cNvSpPr/>
            <p:nvPr/>
          </p:nvSpPr>
          <p:spPr>
            <a:xfrm>
              <a:off x="1527720" y="2464580"/>
              <a:ext cx="1661757" cy="1661757"/>
            </a:xfrm>
            <a:prstGeom prst="roundRect">
              <a:avLst>
                <a:gd fmla="val 1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5"/>
            <p:cNvSpPr txBox="1"/>
            <p:nvPr/>
          </p:nvSpPr>
          <p:spPr>
            <a:xfrm>
              <a:off x="1576391" y="2513251"/>
              <a:ext cx="1564415" cy="1564415"/>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rgbClr val="000000"/>
                </a:buClr>
                <a:buSzPts val="2100"/>
                <a:buFont typeface="Arial"/>
                <a:buNone/>
              </a:pPr>
              <a:r>
                <a:rPr b="1" i="0" lang="en-US" sz="2100" u="none" cap="none" strike="noStrike">
                  <a:solidFill>
                    <a:schemeClr val="lt1"/>
                  </a:solidFill>
                  <a:latin typeface="Arial"/>
                  <a:ea typeface="Arial"/>
                  <a:cs typeface="Arial"/>
                  <a:sym typeface="Arial"/>
                </a:rPr>
                <a:t>Instagram</a:t>
              </a:r>
              <a:endParaRPr/>
            </a:p>
            <a:p>
              <a:pPr indent="0" lvl="0" marL="0" marR="0" rtl="0" algn="ctr">
                <a:lnSpc>
                  <a:spcPct val="90000"/>
                </a:lnSpc>
                <a:spcBef>
                  <a:spcPts val="735"/>
                </a:spcBef>
                <a:spcAft>
                  <a:spcPts val="0"/>
                </a:spcAft>
                <a:buClr>
                  <a:srgbClr val="000000"/>
                </a:buClr>
                <a:buSzPts val="2100"/>
                <a:buFont typeface="Arial"/>
                <a:buNone/>
              </a:pPr>
              <a:r>
                <a:rPr lang="en-US" sz="2100">
                  <a:solidFill>
                    <a:schemeClr val="lt1"/>
                  </a:solidFill>
                </a:rPr>
                <a:t>Autenticidad a través de visuales</a:t>
              </a:r>
              <a:endParaRPr/>
            </a:p>
          </p:txBody>
        </p:sp>
        <p:sp>
          <p:nvSpPr>
            <p:cNvPr id="140" name="Google Shape;140;p5"/>
            <p:cNvSpPr/>
            <p:nvPr/>
          </p:nvSpPr>
          <p:spPr>
            <a:xfrm rot="-67718">
              <a:off x="4395966" y="2051067"/>
              <a:ext cx="225453" cy="399297"/>
            </a:xfrm>
            <a:prstGeom prst="rightArrow">
              <a:avLst>
                <a:gd fmla="val 60000" name="adj1"/>
                <a:gd fmla="val 50000" name="adj2"/>
              </a:avLst>
            </a:prstGeom>
            <a:solidFill>
              <a:srgbClr val="BADE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5"/>
            <p:cNvSpPr txBox="1"/>
            <p:nvPr/>
          </p:nvSpPr>
          <p:spPr>
            <a:xfrm rot="-67718">
              <a:off x="4395973" y="2131592"/>
              <a:ext cx="157817" cy="23957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142" name="Google Shape;142;p5"/>
            <p:cNvSpPr/>
            <p:nvPr/>
          </p:nvSpPr>
          <p:spPr>
            <a:xfrm>
              <a:off x="4814606" y="560509"/>
              <a:ext cx="3063250" cy="3308010"/>
            </a:xfrm>
            <a:prstGeom prst="roundRect">
              <a:avLst>
                <a:gd fmla="val 10000" name="adj"/>
              </a:avLst>
            </a:prstGeom>
            <a:blipFill rotWithShape="1">
              <a:blip r:embed="rId4">
                <a:alphaModFix/>
              </a:blip>
              <a:stretch>
                <a:fillRect b="0" l="-6998" r="-6999"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5"/>
            <p:cNvSpPr/>
            <p:nvPr/>
          </p:nvSpPr>
          <p:spPr>
            <a:xfrm>
              <a:off x="5785871" y="2380690"/>
              <a:ext cx="1661757" cy="1661757"/>
            </a:xfrm>
            <a:prstGeom prst="roundRect">
              <a:avLst>
                <a:gd fmla="val 1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5"/>
            <p:cNvSpPr txBox="1"/>
            <p:nvPr/>
          </p:nvSpPr>
          <p:spPr>
            <a:xfrm>
              <a:off x="5834542" y="2429361"/>
              <a:ext cx="1564415" cy="1564415"/>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rgbClr val="000000"/>
                </a:buClr>
                <a:buSzPts val="2100"/>
                <a:buFont typeface="Arial"/>
                <a:buNone/>
              </a:pPr>
              <a:r>
                <a:t/>
              </a:r>
              <a:endParaRPr b="1" sz="2100">
                <a:solidFill>
                  <a:schemeClr val="lt1"/>
                </a:solidFill>
              </a:endParaRPr>
            </a:p>
            <a:p>
              <a:pPr indent="0" lvl="0" marL="0" marR="0" rtl="0" algn="ctr">
                <a:lnSpc>
                  <a:spcPct val="90000"/>
                </a:lnSpc>
                <a:spcBef>
                  <a:spcPts val="0"/>
                </a:spcBef>
                <a:spcAft>
                  <a:spcPts val="0"/>
                </a:spcAft>
                <a:buClr>
                  <a:srgbClr val="000000"/>
                </a:buClr>
                <a:buSzPts val="2100"/>
                <a:buFont typeface="Arial"/>
                <a:buNone/>
              </a:pPr>
              <a:r>
                <a:rPr b="1" i="0" lang="en-US" sz="2100" u="none" cap="none" strike="noStrike">
                  <a:solidFill>
                    <a:schemeClr val="lt1"/>
                  </a:solidFill>
                  <a:latin typeface="Arial"/>
                  <a:ea typeface="Arial"/>
                  <a:cs typeface="Arial"/>
                  <a:sym typeface="Arial"/>
                </a:rPr>
                <a:t>X (Tweet)</a:t>
              </a:r>
              <a:endParaRPr/>
            </a:p>
            <a:p>
              <a:pPr indent="0" lvl="0" marL="0" marR="0" rtl="0" algn="ctr">
                <a:lnSpc>
                  <a:spcPct val="90000"/>
                </a:lnSpc>
                <a:spcBef>
                  <a:spcPts val="735"/>
                </a:spcBef>
                <a:spcAft>
                  <a:spcPts val="0"/>
                </a:spcAft>
                <a:buClr>
                  <a:srgbClr val="000000"/>
                </a:buClr>
                <a:buSzPts val="2100"/>
                <a:buFont typeface="Arial"/>
                <a:buNone/>
              </a:pPr>
              <a:r>
                <a:rPr lang="en-US" sz="2100">
                  <a:solidFill>
                    <a:schemeClr val="lt1"/>
                  </a:solidFill>
                </a:rPr>
                <a:t>Impacto en pequeñas dosis</a:t>
              </a:r>
              <a:endParaRPr sz="2100">
                <a:solidFill>
                  <a:schemeClr val="lt1"/>
                </a:solidFill>
              </a:endParaRPr>
            </a:p>
            <a:p>
              <a:pPr indent="0" lvl="0" marL="0" marR="0" rtl="0" algn="ctr">
                <a:lnSpc>
                  <a:spcPct val="90000"/>
                </a:lnSpc>
                <a:spcBef>
                  <a:spcPts val="735"/>
                </a:spcBef>
                <a:spcAft>
                  <a:spcPts val="0"/>
                </a:spcAft>
                <a:buClr>
                  <a:srgbClr val="000000"/>
                </a:buClr>
                <a:buSzPts val="2100"/>
                <a:buFont typeface="Arial"/>
                <a:buNone/>
              </a:pPr>
              <a:r>
                <a:t/>
              </a:r>
              <a:endParaRPr sz="2100">
                <a:solidFill>
                  <a:schemeClr val="lt1"/>
                </a:solidFill>
              </a:endParaRPr>
            </a:p>
          </p:txBody>
        </p:sp>
        <p:sp>
          <p:nvSpPr>
            <p:cNvPr id="145" name="Google Shape;145;p5"/>
            <p:cNvSpPr/>
            <p:nvPr/>
          </p:nvSpPr>
          <p:spPr>
            <a:xfrm rot="77742">
              <a:off x="8103237" y="2057156"/>
              <a:ext cx="225467" cy="399297"/>
            </a:xfrm>
            <a:prstGeom prst="rightArrow">
              <a:avLst>
                <a:gd fmla="val 60000" name="adj1"/>
                <a:gd fmla="val 50000" name="adj2"/>
              </a:avLst>
            </a:prstGeom>
            <a:solidFill>
              <a:srgbClr val="BADE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5"/>
            <p:cNvSpPr txBox="1"/>
            <p:nvPr/>
          </p:nvSpPr>
          <p:spPr>
            <a:xfrm rot="77742">
              <a:off x="8103246" y="2136250"/>
              <a:ext cx="157827" cy="23957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700"/>
                <a:buFont typeface="Arial"/>
                <a:buNone/>
              </a:pPr>
              <a:r>
                <a:t/>
              </a:r>
              <a:endParaRPr b="0" i="0" sz="1700" u="none" cap="none" strike="noStrike">
                <a:solidFill>
                  <a:schemeClr val="lt1"/>
                </a:solidFill>
                <a:latin typeface="Arial"/>
                <a:ea typeface="Arial"/>
                <a:cs typeface="Arial"/>
                <a:sym typeface="Arial"/>
              </a:endParaRPr>
            </a:p>
          </p:txBody>
        </p:sp>
        <p:sp>
          <p:nvSpPr>
            <p:cNvPr id="147" name="Google Shape;147;p5"/>
            <p:cNvSpPr/>
            <p:nvPr/>
          </p:nvSpPr>
          <p:spPr>
            <a:xfrm>
              <a:off x="8521884" y="418815"/>
              <a:ext cx="3338503" cy="3765326"/>
            </a:xfrm>
            <a:prstGeom prst="roundRect">
              <a:avLst>
                <a:gd fmla="val 10000" name="adj"/>
              </a:avLst>
            </a:prstGeom>
            <a:blipFill rotWithShape="1">
              <a:blip r:embed="rId5">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5"/>
            <p:cNvSpPr/>
            <p:nvPr/>
          </p:nvSpPr>
          <p:spPr>
            <a:xfrm>
              <a:off x="9630775" y="2467654"/>
              <a:ext cx="1661757" cy="1661757"/>
            </a:xfrm>
            <a:prstGeom prst="roundRect">
              <a:avLst>
                <a:gd fmla="val 1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5"/>
            <p:cNvSpPr txBox="1"/>
            <p:nvPr/>
          </p:nvSpPr>
          <p:spPr>
            <a:xfrm>
              <a:off x="9679448" y="2418998"/>
              <a:ext cx="1661700" cy="1661700"/>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rgbClr val="000000"/>
                </a:buClr>
                <a:buSzPts val="2100"/>
                <a:buFont typeface="Arial"/>
                <a:buNone/>
              </a:pPr>
              <a:r>
                <a:rPr b="1" i="0" lang="en-US" sz="2000" u="none" cap="none" strike="noStrike">
                  <a:solidFill>
                    <a:schemeClr val="lt1"/>
                  </a:solidFill>
                  <a:latin typeface="Arial"/>
                  <a:ea typeface="Arial"/>
                  <a:cs typeface="Arial"/>
                  <a:sym typeface="Arial"/>
                </a:rPr>
                <a:t>Facebook</a:t>
              </a:r>
              <a:endParaRPr sz="1300"/>
            </a:p>
            <a:p>
              <a:pPr indent="0" lvl="0" marL="0" marR="0" rtl="0" algn="ctr">
                <a:lnSpc>
                  <a:spcPct val="90000"/>
                </a:lnSpc>
                <a:spcBef>
                  <a:spcPts val="735"/>
                </a:spcBef>
                <a:spcAft>
                  <a:spcPts val="0"/>
                </a:spcAft>
                <a:buClr>
                  <a:srgbClr val="000000"/>
                </a:buClr>
                <a:buSzPts val="2100"/>
                <a:buFont typeface="Arial"/>
                <a:buNone/>
              </a:pPr>
              <a:r>
                <a:rPr lang="en-US" sz="2000">
                  <a:solidFill>
                    <a:schemeClr val="lt1"/>
                  </a:solidFill>
                </a:rPr>
                <a:t>La cultura se encuentra con la comunidad</a:t>
              </a:r>
              <a:endParaRPr sz="1300"/>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6"/>
          <p:cNvSpPr txBox="1"/>
          <p:nvPr>
            <p:ph type="title"/>
          </p:nvPr>
        </p:nvSpPr>
        <p:spPr>
          <a:xfrm>
            <a:off x="97975" y="81650"/>
            <a:ext cx="11944200" cy="597900"/>
          </a:xfrm>
          <a:prstGeom prst="rect">
            <a:avLst/>
          </a:prstGeom>
          <a:noFill/>
          <a:ln>
            <a:noFill/>
          </a:ln>
        </p:spPr>
        <p:txBody>
          <a:bodyPr anchorCtr="0" anchor="ctr" bIns="53975" lIns="53975" spcFirstLastPara="1" rIns="53975" wrap="square" tIns="53975">
            <a:normAutofit fontScale="90000"/>
          </a:bodyPr>
          <a:lstStyle/>
          <a:p>
            <a:pPr indent="0" lvl="0" marL="0" rtl="0" algn="l">
              <a:lnSpc>
                <a:spcPct val="90000"/>
              </a:lnSpc>
              <a:spcBef>
                <a:spcPts val="0"/>
              </a:spcBef>
              <a:spcAft>
                <a:spcPts val="0"/>
              </a:spcAft>
              <a:buSzPct val="100000"/>
              <a:buNone/>
            </a:pPr>
            <a:r>
              <a:rPr lang="en-US"/>
              <a:t>Habilidades Duras y Blandas que empoderan las campañas Digitales</a:t>
            </a:r>
            <a:endParaRPr/>
          </a:p>
        </p:txBody>
      </p:sp>
      <p:grpSp>
        <p:nvGrpSpPr>
          <p:cNvPr id="155" name="Google Shape;155;p6"/>
          <p:cNvGrpSpPr/>
          <p:nvPr/>
        </p:nvGrpSpPr>
        <p:grpSpPr>
          <a:xfrm>
            <a:off x="3717256" y="797523"/>
            <a:ext cx="4757486" cy="5920216"/>
            <a:chOff x="3095526" y="0"/>
            <a:chExt cx="4757486" cy="5920216"/>
          </a:xfrm>
        </p:grpSpPr>
        <p:sp>
          <p:nvSpPr>
            <p:cNvPr id="156" name="Google Shape;156;p6"/>
            <p:cNvSpPr/>
            <p:nvPr/>
          </p:nvSpPr>
          <p:spPr>
            <a:xfrm rot="-5400000">
              <a:off x="2355440" y="1797436"/>
              <a:ext cx="3806107" cy="2325935"/>
            </a:xfrm>
            <a:prstGeom prst="round2SameRect">
              <a:avLst>
                <a:gd fmla="val 16670" name="adj1"/>
                <a:gd fmla="val 0" name="adj2"/>
              </a:avLst>
            </a:prstGeom>
            <a:solidFill>
              <a:srgbClr val="C7E3C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6"/>
            <p:cNvSpPr txBox="1"/>
            <p:nvPr/>
          </p:nvSpPr>
          <p:spPr>
            <a:xfrm>
              <a:off x="3209089" y="1170914"/>
              <a:ext cx="2212372" cy="3578981"/>
            </a:xfrm>
            <a:prstGeom prst="rect">
              <a:avLst/>
            </a:prstGeom>
            <a:noFill/>
            <a:ln>
              <a:noFill/>
            </a:ln>
          </p:spPr>
          <p:txBody>
            <a:bodyPr anchorCtr="0" anchor="t" bIns="88900" lIns="53325" spcFirstLastPara="1" rIns="80000" wrap="square" tIns="88900">
              <a:noAutofit/>
            </a:bodyPr>
            <a:lstStyle/>
            <a:p>
              <a:pPr indent="0" lvl="0" marL="0" marR="0" rtl="0" algn="l">
                <a:lnSpc>
                  <a:spcPct val="90000"/>
                </a:lnSpc>
                <a:spcBef>
                  <a:spcPts val="0"/>
                </a:spcBef>
                <a:spcAft>
                  <a:spcPts val="0"/>
                </a:spcAft>
                <a:buClr>
                  <a:srgbClr val="000000"/>
                </a:buClr>
                <a:buSzPts val="1400"/>
                <a:buFont typeface="Arial"/>
                <a:buNone/>
              </a:pPr>
              <a:r>
                <a:rPr b="1" lang="en-US"/>
                <a:t>Habilidades Duras</a:t>
              </a:r>
              <a:endParaRPr b="1"/>
            </a:p>
            <a:p>
              <a:pPr indent="0" lvl="0" marL="0" marR="0" rtl="0" algn="l">
                <a:lnSpc>
                  <a:spcPct val="90000"/>
                </a:lnSpc>
                <a:spcBef>
                  <a:spcPts val="0"/>
                </a:spcBef>
                <a:spcAft>
                  <a:spcPts val="0"/>
                </a:spcAft>
                <a:buClr>
                  <a:srgbClr val="000000"/>
                </a:buClr>
                <a:buSzPts val="1400"/>
                <a:buFont typeface="Arial"/>
                <a:buNone/>
              </a:pPr>
              <a:r>
                <a:rPr lang="en-US"/>
                <a:t>Técnicas</a:t>
              </a:r>
              <a:endParaRPr/>
            </a:p>
            <a:p>
              <a:pPr indent="0" lvl="0" marL="0" marR="0" rtl="0" algn="l">
                <a:lnSpc>
                  <a:spcPct val="90000"/>
                </a:lnSpc>
                <a:spcBef>
                  <a:spcPts val="0"/>
                </a:spcBef>
                <a:spcAft>
                  <a:spcPts val="0"/>
                </a:spcAft>
                <a:buClr>
                  <a:srgbClr val="000000"/>
                </a:buClr>
                <a:buSzPts val="1400"/>
                <a:buFont typeface="Arial"/>
                <a:buNone/>
              </a:pPr>
              <a:r>
                <a:rPr lang="en-US"/>
                <a:t>SEO: Optimizar el contenido para mejorar su posición en los resultados de búsqueda y generar tráfico orgánico.</a:t>
              </a:r>
              <a:endParaRPr/>
            </a:p>
            <a:p>
              <a:pPr indent="0" lvl="0" marL="0" marR="0" rtl="0" algn="l">
                <a:lnSpc>
                  <a:spcPct val="90000"/>
                </a:lnSpc>
                <a:spcBef>
                  <a:spcPts val="0"/>
                </a:spcBef>
                <a:spcAft>
                  <a:spcPts val="0"/>
                </a:spcAft>
                <a:buClr>
                  <a:srgbClr val="000000"/>
                </a:buClr>
                <a:buSzPts val="1400"/>
                <a:buFont typeface="Arial"/>
                <a:buNone/>
              </a:pPr>
              <a:r>
                <a:rPr lang="en-US"/>
                <a:t>Creación de Contenido: Desarrollar visuales, videos y textos atractivos que reflejen valores sostenibles.</a:t>
              </a:r>
              <a:endParaRPr/>
            </a:p>
            <a:p>
              <a:pPr indent="0" lvl="0" marL="0" marR="0" rtl="0" algn="l">
                <a:lnSpc>
                  <a:spcPct val="90000"/>
                </a:lnSpc>
                <a:spcBef>
                  <a:spcPts val="0"/>
                </a:spcBef>
                <a:spcAft>
                  <a:spcPts val="0"/>
                </a:spcAft>
                <a:buClr>
                  <a:srgbClr val="000000"/>
                </a:buClr>
                <a:buSzPts val="1400"/>
                <a:buFont typeface="Arial"/>
                <a:buNone/>
              </a:pPr>
              <a:r>
                <a:rPr lang="en-US"/>
                <a:t>Análisis de Campañas: Utilizar métricas para evaluar el impacto y ajustar las estrategias de manera efectiva.</a:t>
              </a:r>
              <a:endParaRPr/>
            </a:p>
            <a:p>
              <a:pPr indent="0" lvl="0" marL="0" marR="0" rtl="0" algn="l">
                <a:lnSpc>
                  <a:spcPct val="90000"/>
                </a:lnSpc>
                <a:spcBef>
                  <a:spcPts val="0"/>
                </a:spcBef>
                <a:spcAft>
                  <a:spcPts val="0"/>
                </a:spcAft>
                <a:buClr>
                  <a:srgbClr val="000000"/>
                </a:buClr>
                <a:buSzPts val="1400"/>
                <a:buFont typeface="Arial"/>
                <a:buNone/>
              </a:pPr>
              <a:r>
                <a:t/>
              </a:r>
              <a:endParaRPr b="1"/>
            </a:p>
          </p:txBody>
        </p:sp>
        <p:sp>
          <p:nvSpPr>
            <p:cNvPr id="158" name="Google Shape;158;p6"/>
            <p:cNvSpPr/>
            <p:nvPr/>
          </p:nvSpPr>
          <p:spPr>
            <a:xfrm rot="5400000">
              <a:off x="4786991" y="1797436"/>
              <a:ext cx="3806107" cy="2325935"/>
            </a:xfrm>
            <a:prstGeom prst="round2SameRect">
              <a:avLst>
                <a:gd fmla="val 16670" name="adj1"/>
                <a:gd fmla="val 0" name="adj2"/>
              </a:avLst>
            </a:prstGeom>
            <a:solidFill>
              <a:srgbClr val="C7E3C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6"/>
            <p:cNvSpPr txBox="1"/>
            <p:nvPr/>
          </p:nvSpPr>
          <p:spPr>
            <a:xfrm>
              <a:off x="5583864" y="1057364"/>
              <a:ext cx="2212500" cy="3579000"/>
            </a:xfrm>
            <a:prstGeom prst="rect">
              <a:avLst/>
            </a:prstGeom>
            <a:noFill/>
            <a:ln>
              <a:noFill/>
            </a:ln>
          </p:spPr>
          <p:txBody>
            <a:bodyPr anchorCtr="0" anchor="t" bIns="88900" lIns="80000" spcFirstLastPara="1" rIns="53325" wrap="square" tIns="88900">
              <a:noAutofit/>
            </a:bodyPr>
            <a:lstStyle/>
            <a:p>
              <a:pPr indent="0" lvl="0" marL="0" marR="0" rtl="0" algn="r">
                <a:lnSpc>
                  <a:spcPct val="90000"/>
                </a:lnSpc>
                <a:spcBef>
                  <a:spcPts val="0"/>
                </a:spcBef>
                <a:spcAft>
                  <a:spcPts val="0"/>
                </a:spcAft>
                <a:buClr>
                  <a:srgbClr val="000000"/>
                </a:buClr>
                <a:buSzPts val="1400"/>
                <a:buFont typeface="Arial"/>
                <a:buNone/>
              </a:pPr>
              <a:r>
                <a:rPr b="1" lang="en-US"/>
                <a:t>Habilidades Blandas</a:t>
              </a:r>
              <a:endParaRPr b="1"/>
            </a:p>
            <a:p>
              <a:pPr indent="0" lvl="0" marL="0" marR="0" rtl="0" algn="r">
                <a:lnSpc>
                  <a:spcPct val="90000"/>
                </a:lnSpc>
                <a:spcBef>
                  <a:spcPts val="0"/>
                </a:spcBef>
                <a:spcAft>
                  <a:spcPts val="0"/>
                </a:spcAft>
                <a:buClr>
                  <a:srgbClr val="000000"/>
                </a:buClr>
                <a:buSzPts val="1400"/>
                <a:buFont typeface="Arial"/>
                <a:buNone/>
              </a:pPr>
              <a:r>
                <a:rPr lang="en-US"/>
                <a:t>Pensamiento estratégico: Planificar esfuerzos digitales a largo plazo alineados con los objetivos de sostenibilidad.</a:t>
              </a:r>
              <a:endParaRPr/>
            </a:p>
            <a:p>
              <a:pPr indent="0" lvl="0" marL="0" marR="0" rtl="0" algn="r">
                <a:lnSpc>
                  <a:spcPct val="90000"/>
                </a:lnSpc>
                <a:spcBef>
                  <a:spcPts val="0"/>
                </a:spcBef>
                <a:spcAft>
                  <a:spcPts val="0"/>
                </a:spcAft>
                <a:buClr>
                  <a:srgbClr val="000000"/>
                </a:buClr>
                <a:buSzPts val="1400"/>
                <a:buFont typeface="Arial"/>
                <a:buNone/>
              </a:pPr>
              <a:r>
                <a:rPr lang="en-US"/>
                <a:t>Creatividad: Diseñar contenido atractivo que resuene emocionalmente con las audiencias.</a:t>
              </a:r>
              <a:endParaRPr/>
            </a:p>
            <a:p>
              <a:pPr indent="0" lvl="0" marL="0" marR="0" rtl="0" algn="r">
                <a:lnSpc>
                  <a:spcPct val="90000"/>
                </a:lnSpc>
                <a:spcBef>
                  <a:spcPts val="0"/>
                </a:spcBef>
                <a:spcAft>
                  <a:spcPts val="0"/>
                </a:spcAft>
                <a:buClr>
                  <a:srgbClr val="000000"/>
                </a:buClr>
                <a:buSzPts val="1400"/>
                <a:buFont typeface="Arial"/>
                <a:buNone/>
              </a:pPr>
              <a:r>
                <a:rPr lang="en-US"/>
                <a:t>Comunicación: Mensajes claros que informen e inspiren a la acción.</a:t>
              </a:r>
              <a:endParaRPr/>
            </a:p>
            <a:p>
              <a:pPr indent="0" lvl="0" marL="0" marR="0" rtl="0" algn="r">
                <a:lnSpc>
                  <a:spcPct val="90000"/>
                </a:lnSpc>
                <a:spcBef>
                  <a:spcPts val="0"/>
                </a:spcBef>
                <a:spcAft>
                  <a:spcPts val="0"/>
                </a:spcAft>
                <a:buClr>
                  <a:srgbClr val="000000"/>
                </a:buClr>
                <a:buSzPts val="1400"/>
                <a:buFont typeface="Arial"/>
                <a:buNone/>
              </a:pPr>
              <a:r>
                <a:rPr lang="en-US"/>
                <a:t>Adaptabilidad: Responder a las tendencias y comentarios para mejorar la efectividad de las campañas.</a:t>
              </a:r>
              <a:r>
                <a:rPr i="0" lang="en-US" sz="1400" u="none" cap="none" strike="noStrike">
                  <a:solidFill>
                    <a:srgbClr val="000000"/>
                  </a:solidFill>
                </a:rPr>
                <a:t>.</a:t>
              </a:r>
              <a:endParaRPr/>
            </a:p>
          </p:txBody>
        </p:sp>
        <p:sp>
          <p:nvSpPr>
            <p:cNvPr id="160" name="Google Shape;160;p6"/>
            <p:cNvSpPr/>
            <p:nvPr/>
          </p:nvSpPr>
          <p:spPr>
            <a:xfrm>
              <a:off x="4258255" y="0"/>
              <a:ext cx="2431551" cy="2431433"/>
            </a:xfrm>
            <a:custGeom>
              <a:rect b="b" l="l" r="r" t="t"/>
              <a:pathLst>
                <a:path extrusionOk="0" h="120000" w="120000">
                  <a:moveTo>
                    <a:pt x="7500" y="60000"/>
                  </a:moveTo>
                  <a:lnTo>
                    <a:pt x="7500" y="60000"/>
                  </a:lnTo>
                  <a:cubicBezTo>
                    <a:pt x="7500" y="33869"/>
                    <a:pt x="26717" y="11717"/>
                    <a:pt x="52586" y="8026"/>
                  </a:cubicBezTo>
                  <a:cubicBezTo>
                    <a:pt x="78454" y="4336"/>
                    <a:pt x="103099" y="20232"/>
                    <a:pt x="110406" y="45320"/>
                  </a:cubicBezTo>
                  <a:lnTo>
                    <a:pt x="117538" y="45320"/>
                  </a:lnTo>
                  <a:lnTo>
                    <a:pt x="105001" y="60000"/>
                  </a:lnTo>
                  <a:lnTo>
                    <a:pt x="87540" y="45320"/>
                  </a:lnTo>
                  <a:lnTo>
                    <a:pt x="94508" y="45320"/>
                  </a:lnTo>
                  <a:lnTo>
                    <a:pt x="94508" y="45320"/>
                  </a:lnTo>
                  <a:cubicBezTo>
                    <a:pt x="87531" y="28919"/>
                    <a:pt x="69973" y="19695"/>
                    <a:pt x="52509" y="23256"/>
                  </a:cubicBezTo>
                  <a:cubicBezTo>
                    <a:pt x="35044" y="26816"/>
                    <a:pt x="22499" y="42177"/>
                    <a:pt x="22499" y="60000"/>
                  </a:cubicBez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6"/>
            <p:cNvSpPr/>
            <p:nvPr/>
          </p:nvSpPr>
          <p:spPr>
            <a:xfrm rot="10800000">
              <a:off x="4258255" y="3488783"/>
              <a:ext cx="2431551" cy="2431433"/>
            </a:xfrm>
            <a:custGeom>
              <a:rect b="b" l="l" r="r" t="t"/>
              <a:pathLst>
                <a:path extrusionOk="0" h="120000" w="120000">
                  <a:moveTo>
                    <a:pt x="7500" y="60000"/>
                  </a:moveTo>
                  <a:lnTo>
                    <a:pt x="7500" y="60000"/>
                  </a:lnTo>
                  <a:cubicBezTo>
                    <a:pt x="7500" y="33869"/>
                    <a:pt x="26717" y="11717"/>
                    <a:pt x="52586" y="8026"/>
                  </a:cubicBezTo>
                  <a:cubicBezTo>
                    <a:pt x="78454" y="4336"/>
                    <a:pt x="103099" y="20232"/>
                    <a:pt x="110406" y="45320"/>
                  </a:cubicBezTo>
                  <a:lnTo>
                    <a:pt x="117538" y="45320"/>
                  </a:lnTo>
                  <a:lnTo>
                    <a:pt x="105001" y="60000"/>
                  </a:lnTo>
                  <a:lnTo>
                    <a:pt x="87540" y="45320"/>
                  </a:lnTo>
                  <a:lnTo>
                    <a:pt x="94508" y="45320"/>
                  </a:lnTo>
                  <a:lnTo>
                    <a:pt x="94508" y="45320"/>
                  </a:lnTo>
                  <a:cubicBezTo>
                    <a:pt x="87531" y="28919"/>
                    <a:pt x="69973" y="19695"/>
                    <a:pt x="52509" y="23256"/>
                  </a:cubicBezTo>
                  <a:cubicBezTo>
                    <a:pt x="35044" y="26816"/>
                    <a:pt x="22499" y="42177"/>
                    <a:pt x="22499" y="60000"/>
                  </a:cubicBez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Contenido y Herramientas que hacen que la Magia Suceda</a:t>
            </a:r>
            <a:endParaRPr/>
          </a:p>
        </p:txBody>
      </p:sp>
      <p:sp>
        <p:nvSpPr>
          <p:cNvPr id="167" name="Google Shape;167;p3"/>
          <p:cNvSpPr txBox="1"/>
          <p:nvPr>
            <p:ph idx="1" type="body"/>
          </p:nvPr>
        </p:nvSpPr>
        <p:spPr>
          <a:xfrm>
            <a:off x="254920" y="1392802"/>
            <a:ext cx="4282961" cy="4072396"/>
          </a:xfrm>
          <a:prstGeom prst="rect">
            <a:avLst/>
          </a:prstGeom>
          <a:noFill/>
          <a:ln>
            <a:noFill/>
          </a:ln>
        </p:spPr>
        <p:txBody>
          <a:bodyPr anchorCtr="0" anchor="t" bIns="45700" lIns="45700" spcFirstLastPara="1" rIns="45700" wrap="square" tIns="45700">
            <a:normAutofit lnSpcReduction="20000"/>
          </a:bodyPr>
          <a:lstStyle/>
          <a:p>
            <a:pPr indent="0" lvl="0" marL="0" rtl="0" algn="ctr">
              <a:lnSpc>
                <a:spcPct val="107916"/>
              </a:lnSpc>
              <a:spcBef>
                <a:spcPts val="900"/>
              </a:spcBef>
              <a:spcAft>
                <a:spcPts val="0"/>
              </a:spcAft>
              <a:buSzPts val="1800"/>
              <a:buNone/>
            </a:pPr>
            <a:r>
              <a:rPr b="1" lang="en-US" sz="2800" u="sng"/>
              <a:t>El Viaje del Contenido</a:t>
            </a:r>
            <a:endParaRPr b="1" sz="2800" u="sng"/>
          </a:p>
          <a:p>
            <a:pPr indent="0" lvl="0" marL="0" rtl="0" algn="ctr">
              <a:lnSpc>
                <a:spcPct val="107916"/>
              </a:lnSpc>
              <a:spcBef>
                <a:spcPts val="900"/>
              </a:spcBef>
              <a:spcAft>
                <a:spcPts val="0"/>
              </a:spcAft>
              <a:buSzPts val="1800"/>
              <a:buNone/>
            </a:pPr>
            <a:r>
              <a:rPr b="1" lang="en-US" sz="2800" u="sng"/>
              <a:t>📸 </a:t>
            </a:r>
            <a:r>
              <a:rPr lang="en-US" sz="2800"/>
              <a:t>Inspirar (fotos y videos)</a:t>
            </a:r>
            <a:endParaRPr sz="2800"/>
          </a:p>
          <a:p>
            <a:pPr indent="0" lvl="0" marL="0" rtl="0" algn="ctr">
              <a:lnSpc>
                <a:spcPct val="107916"/>
              </a:lnSpc>
              <a:spcBef>
                <a:spcPts val="900"/>
              </a:spcBef>
              <a:spcAft>
                <a:spcPts val="0"/>
              </a:spcAft>
              <a:buSzPts val="1800"/>
              <a:buNone/>
            </a:pPr>
            <a:r>
              <a:rPr lang="en-US" sz="2800"/>
              <a:t>💡 Educar (consejos e ideas)</a:t>
            </a:r>
            <a:endParaRPr sz="2800"/>
          </a:p>
          <a:p>
            <a:pPr indent="0" lvl="0" marL="0" rtl="0" algn="ctr">
              <a:lnSpc>
                <a:spcPct val="107916"/>
              </a:lnSpc>
              <a:spcBef>
                <a:spcPts val="900"/>
              </a:spcBef>
              <a:spcAft>
                <a:spcPts val="0"/>
              </a:spcAft>
              <a:buSzPts val="1800"/>
              <a:buNone/>
            </a:pPr>
            <a:r>
              <a:rPr lang="en-US" sz="2800"/>
              <a:t>✍️ Involucrar (blogs y comentarios)</a:t>
            </a:r>
            <a:endParaRPr sz="2800"/>
          </a:p>
          <a:p>
            <a:pPr indent="0" lvl="0" marL="0" rtl="0" algn="ctr">
              <a:lnSpc>
                <a:spcPct val="107916"/>
              </a:lnSpc>
              <a:spcBef>
                <a:spcPts val="900"/>
              </a:spcBef>
              <a:spcAft>
                <a:spcPts val="0"/>
              </a:spcAft>
              <a:buSzPts val="1800"/>
              <a:buNone/>
            </a:pPr>
            <a:r>
              <a:rPr lang="en-US" sz="2800"/>
              <a:t>🔗 Impulsar la acción (enlaces, llamadas a la acción)</a:t>
            </a:r>
            <a:endParaRPr sz="2800"/>
          </a:p>
          <a:p>
            <a:pPr indent="0" lvl="0" marL="0" rtl="0" algn="ctr">
              <a:lnSpc>
                <a:spcPct val="107916"/>
              </a:lnSpc>
              <a:spcBef>
                <a:spcPts val="900"/>
              </a:spcBef>
              <a:spcAft>
                <a:spcPts val="0"/>
              </a:spcAft>
              <a:buSzPts val="1800"/>
              <a:buNone/>
            </a:pPr>
            <a:r>
              <a:t/>
            </a:r>
            <a:endParaRPr b="1" sz="2800" u="sng"/>
          </a:p>
        </p:txBody>
      </p:sp>
      <p:grpSp>
        <p:nvGrpSpPr>
          <p:cNvPr id="168" name="Google Shape;168;p3"/>
          <p:cNvGrpSpPr/>
          <p:nvPr/>
        </p:nvGrpSpPr>
        <p:grpSpPr>
          <a:xfrm>
            <a:off x="4920905" y="1411440"/>
            <a:ext cx="7270207" cy="4500604"/>
            <a:chOff x="887" y="18638"/>
            <a:chExt cx="7270207" cy="4500604"/>
          </a:xfrm>
        </p:grpSpPr>
        <p:sp>
          <p:nvSpPr>
            <p:cNvPr id="169" name="Google Shape;169;p3"/>
            <p:cNvSpPr/>
            <p:nvPr/>
          </p:nvSpPr>
          <p:spPr>
            <a:xfrm>
              <a:off x="887" y="18638"/>
              <a:ext cx="3462003" cy="207720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3"/>
            <p:cNvSpPr txBox="1"/>
            <p:nvPr/>
          </p:nvSpPr>
          <p:spPr>
            <a:xfrm>
              <a:off x="887" y="18638"/>
              <a:ext cx="3462003" cy="2077201"/>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Google Analytics</a:t>
              </a:r>
              <a:endParaRPr/>
            </a:p>
            <a:p>
              <a:pPr indent="0" lvl="0" marL="0" marR="0" rtl="0" algn="ctr">
                <a:lnSpc>
                  <a:spcPct val="90000"/>
                </a:lnSpc>
                <a:spcBef>
                  <a:spcPts val="112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a:t>
              </a:r>
              <a:r>
                <a:rPr lang="en-US" sz="3200">
                  <a:solidFill>
                    <a:schemeClr val="lt1"/>
                  </a:solidFill>
                </a:rPr>
                <a:t>Rastrear la interacción</a:t>
              </a:r>
              <a:r>
                <a:rPr b="0" i="0" lang="en-US" sz="3200" u="none" cap="none" strike="noStrike">
                  <a:solidFill>
                    <a:schemeClr val="lt1"/>
                  </a:solidFill>
                  <a:latin typeface="Arial"/>
                  <a:ea typeface="Arial"/>
                  <a:cs typeface="Arial"/>
                  <a:sym typeface="Arial"/>
                </a:rPr>
                <a:t>)</a:t>
              </a:r>
              <a:endParaRPr/>
            </a:p>
          </p:txBody>
        </p:sp>
        <p:sp>
          <p:nvSpPr>
            <p:cNvPr id="171" name="Google Shape;171;p3"/>
            <p:cNvSpPr/>
            <p:nvPr/>
          </p:nvSpPr>
          <p:spPr>
            <a:xfrm>
              <a:off x="3809091" y="18638"/>
              <a:ext cx="3462003" cy="207720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3"/>
            <p:cNvSpPr txBox="1"/>
            <p:nvPr/>
          </p:nvSpPr>
          <p:spPr>
            <a:xfrm>
              <a:off x="3809091" y="18638"/>
              <a:ext cx="3462003" cy="2077201"/>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Clr>
                  <a:srgbClr val="000000"/>
                </a:buClr>
                <a:buSzPts val="3200"/>
                <a:buFont typeface="Arial"/>
                <a:buNone/>
              </a:pPr>
              <a:r>
                <a:rPr lang="en-US" sz="3200">
                  <a:solidFill>
                    <a:schemeClr val="lt1"/>
                  </a:solidFill>
                </a:rPr>
                <a:t>Hootsuite/Buffer (gestionar publicaciones)</a:t>
              </a:r>
              <a:endParaRPr/>
            </a:p>
          </p:txBody>
        </p:sp>
        <p:sp>
          <p:nvSpPr>
            <p:cNvPr id="173" name="Google Shape;173;p3"/>
            <p:cNvSpPr/>
            <p:nvPr/>
          </p:nvSpPr>
          <p:spPr>
            <a:xfrm>
              <a:off x="887" y="2442041"/>
              <a:ext cx="3462003" cy="207720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3"/>
            <p:cNvSpPr txBox="1"/>
            <p:nvPr/>
          </p:nvSpPr>
          <p:spPr>
            <a:xfrm>
              <a:off x="887" y="2442041"/>
              <a:ext cx="3462003" cy="2077201"/>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1120"/>
                </a:spcBef>
                <a:spcAft>
                  <a:spcPts val="0"/>
                </a:spcAft>
                <a:buClr>
                  <a:srgbClr val="000000"/>
                </a:buClr>
                <a:buSzPts val="3200"/>
                <a:buFont typeface="Arial"/>
                <a:buNone/>
              </a:pPr>
              <a:r>
                <a:rPr lang="en-US" sz="3200">
                  <a:solidFill>
                    <a:schemeClr val="lt1"/>
                  </a:solidFill>
                </a:rPr>
                <a:t>Plataformas de redes sociales</a:t>
              </a:r>
              <a:endParaRPr sz="3200">
                <a:solidFill>
                  <a:schemeClr val="lt1"/>
                </a:solidFill>
              </a:endParaRPr>
            </a:p>
            <a:p>
              <a:pPr indent="0" lvl="0" marL="0" marR="0" rtl="0" algn="ctr">
                <a:lnSpc>
                  <a:spcPct val="90000"/>
                </a:lnSpc>
                <a:spcBef>
                  <a:spcPts val="1120"/>
                </a:spcBef>
                <a:spcAft>
                  <a:spcPts val="0"/>
                </a:spcAft>
                <a:buClr>
                  <a:srgbClr val="000000"/>
                </a:buClr>
                <a:buSzPts val="3200"/>
                <a:buFont typeface="Arial"/>
                <a:buNone/>
              </a:pPr>
              <a:r>
                <a:rPr lang="en-US" sz="3200">
                  <a:solidFill>
                    <a:schemeClr val="lt1"/>
                  </a:solidFill>
                </a:rPr>
                <a:t>(publicar contenido)</a:t>
              </a:r>
              <a:endParaRPr sz="3200">
                <a:solidFill>
                  <a:schemeClr val="lt1"/>
                </a:solidFill>
              </a:endParaRPr>
            </a:p>
          </p:txBody>
        </p:sp>
        <p:sp>
          <p:nvSpPr>
            <p:cNvPr id="175" name="Google Shape;175;p3"/>
            <p:cNvSpPr/>
            <p:nvPr/>
          </p:nvSpPr>
          <p:spPr>
            <a:xfrm>
              <a:off x="3809091" y="2442041"/>
              <a:ext cx="3462003" cy="2077201"/>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3"/>
            <p:cNvSpPr txBox="1"/>
            <p:nvPr/>
          </p:nvSpPr>
          <p:spPr>
            <a:xfrm>
              <a:off x="3809091" y="2442041"/>
              <a:ext cx="3462003" cy="2077201"/>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Clr>
                  <a:srgbClr val="000000"/>
                </a:buClr>
                <a:buSzPts val="3200"/>
                <a:buFont typeface="Arial"/>
                <a:buNone/>
              </a:pPr>
              <a:r>
                <a:rPr lang="en-US" sz="3200">
                  <a:solidFill>
                    <a:schemeClr val="lt1"/>
                  </a:solidFill>
                </a:rPr>
                <a:t>Motores de búsqueda</a:t>
              </a:r>
              <a:endParaRPr/>
            </a:p>
            <a:p>
              <a:pPr indent="0" lvl="0" marL="0" marR="0" rtl="0" algn="ctr">
                <a:lnSpc>
                  <a:spcPct val="90000"/>
                </a:lnSpc>
                <a:spcBef>
                  <a:spcPts val="1120"/>
                </a:spcBef>
                <a:spcAft>
                  <a:spcPts val="0"/>
                </a:spcAft>
                <a:buClr>
                  <a:srgbClr val="000000"/>
                </a:buClr>
                <a:buSzPts val="3200"/>
                <a:buFont typeface="Arial"/>
                <a:buNone/>
              </a:pPr>
              <a:r>
                <a:rPr b="0" i="0" lang="en-US" sz="3200" u="none" cap="none" strike="noStrike">
                  <a:solidFill>
                    <a:schemeClr val="lt1"/>
                  </a:solidFill>
                  <a:latin typeface="Arial"/>
                  <a:ea typeface="Arial"/>
                  <a:cs typeface="Arial"/>
                  <a:sym typeface="Arial"/>
                </a:rPr>
                <a:t>(visibili</a:t>
              </a:r>
              <a:r>
                <a:rPr lang="en-US" sz="3200">
                  <a:solidFill>
                    <a:schemeClr val="lt1"/>
                  </a:solidFill>
                </a:rPr>
                <a:t>dad</a:t>
              </a:r>
              <a:r>
                <a:rPr b="0" i="0" lang="en-US" sz="3200" u="none" cap="none" strike="noStrike">
                  <a:solidFill>
                    <a:schemeClr val="lt1"/>
                  </a:solidFill>
                  <a:latin typeface="Arial"/>
                  <a:ea typeface="Arial"/>
                  <a:cs typeface="Arial"/>
                  <a:sym typeface="Arial"/>
                </a:rPr>
                <a:t>)</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4"/>
          <p:cNvSpPr txBox="1"/>
          <p:nvPr>
            <p:ph type="title"/>
          </p:nvPr>
        </p:nvSpPr>
        <p:spPr>
          <a:xfrm>
            <a:off x="247493" y="348340"/>
            <a:ext cx="11944500" cy="715800"/>
          </a:xfrm>
          <a:prstGeom prst="rect">
            <a:avLst/>
          </a:prstGeom>
          <a:noFill/>
          <a:ln>
            <a:noFill/>
          </a:ln>
        </p:spPr>
        <p:txBody>
          <a:bodyPr anchorCtr="0" anchor="ctr" bIns="53975" lIns="53975" spcFirstLastPara="1" rIns="53975" wrap="square" tIns="53975">
            <a:normAutofit fontScale="90000"/>
          </a:bodyPr>
          <a:lstStyle/>
          <a:p>
            <a:pPr indent="0" lvl="0" marL="0" rtl="0" algn="l">
              <a:lnSpc>
                <a:spcPct val="115000"/>
              </a:lnSpc>
              <a:spcBef>
                <a:spcPts val="1200"/>
              </a:spcBef>
              <a:spcAft>
                <a:spcPts val="0"/>
              </a:spcAft>
              <a:buNone/>
            </a:pPr>
            <a:r>
              <a:rPr lang="en-US"/>
              <a:t>Creatividad con un Propósito</a:t>
            </a:r>
            <a:endParaRPr/>
          </a:p>
          <a:p>
            <a:pPr indent="0" lvl="0" marL="0" rtl="0" algn="l">
              <a:lnSpc>
                <a:spcPct val="90000"/>
              </a:lnSpc>
              <a:spcBef>
                <a:spcPts val="1200"/>
              </a:spcBef>
              <a:spcAft>
                <a:spcPts val="0"/>
              </a:spcAft>
              <a:buClr>
                <a:srgbClr val="F2F2F2"/>
              </a:buClr>
              <a:buSzPct val="100000"/>
              <a:buFont typeface="Calibri"/>
              <a:buNone/>
            </a:pPr>
            <a:r>
              <a:t/>
            </a:r>
            <a:endParaRPr/>
          </a:p>
        </p:txBody>
      </p:sp>
      <p:graphicFrame>
        <p:nvGraphicFramePr>
          <p:cNvPr id="182" name="Google Shape;182;p4"/>
          <p:cNvGraphicFramePr/>
          <p:nvPr/>
        </p:nvGraphicFramePr>
        <p:xfrm>
          <a:off x="1893247" y="1328730"/>
          <a:ext cx="3000000" cy="3000000"/>
        </p:xfrm>
        <a:graphic>
          <a:graphicData uri="http://schemas.openxmlformats.org/drawingml/2006/table">
            <a:tbl>
              <a:tblPr bandRow="1" firstRow="1">
                <a:noFill/>
                <a:tableStyleId>{C9902502-D1A4-4853-BBE5-F7577D4021A0}</a:tableStyleId>
              </a:tblPr>
              <a:tblGrid>
                <a:gridCol w="2101375"/>
                <a:gridCol w="2101375"/>
                <a:gridCol w="2101375"/>
                <a:gridCol w="2101375"/>
              </a:tblGrid>
              <a:tr h="359425">
                <a:tc>
                  <a:txBody>
                    <a:bodyPr/>
                    <a:lstStyle/>
                    <a:p>
                      <a:pPr indent="0" lvl="0" marL="0" marR="0" rtl="0" algn="ctr">
                        <a:lnSpc>
                          <a:spcPct val="100000"/>
                        </a:lnSpc>
                        <a:spcBef>
                          <a:spcPts val="0"/>
                        </a:spcBef>
                        <a:spcAft>
                          <a:spcPts val="0"/>
                        </a:spcAft>
                        <a:buNone/>
                      </a:pPr>
                      <a:r>
                        <a:rPr lang="en-US" sz="1400" u="none" cap="none" strike="noStrike"/>
                        <a:t>Formato</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None/>
                      </a:pPr>
                      <a:r>
                        <a:rPr lang="en-US"/>
                        <a:t>Herramienta</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None/>
                      </a:pPr>
                      <a:r>
                        <a:rPr lang="en-US"/>
                        <a:t>Ejemplo</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None/>
                      </a:pPr>
                      <a:r>
                        <a:rPr lang="en-US"/>
                        <a:t>Foco de Sostenibilidad</a:t>
                      </a:r>
                      <a:endParaRPr sz="1400" u="none" cap="none" strike="noStrike"/>
                    </a:p>
                  </a:txBody>
                  <a:tcPr marT="45725" marB="45725" marR="91450" marL="91450"/>
                </a:tc>
              </a:tr>
              <a:tr h="808950">
                <a:tc>
                  <a:txBody>
                    <a:bodyPr/>
                    <a:lstStyle/>
                    <a:p>
                      <a:pPr indent="0" lvl="0" marL="0" marR="0" rtl="0" algn="ctr">
                        <a:lnSpc>
                          <a:spcPct val="100000"/>
                        </a:lnSpc>
                        <a:spcBef>
                          <a:spcPts val="0"/>
                        </a:spcBef>
                        <a:spcAft>
                          <a:spcPts val="0"/>
                        </a:spcAft>
                        <a:buNone/>
                      </a:pPr>
                      <a:r>
                        <a:rPr b="1" lang="en-US"/>
                        <a:t>Fotos</a:t>
                      </a:r>
                      <a:endParaRPr sz="1400" u="none" cap="none" strike="noStrike"/>
                    </a:p>
                    <a:p>
                      <a:pPr indent="0" lvl="0" marL="0" marR="0" rtl="0" algn="ctr">
                        <a:lnSpc>
                          <a:spcPct val="100000"/>
                        </a:lnSpc>
                        <a:spcBef>
                          <a:spcPts val="0"/>
                        </a:spcBef>
                        <a:spcAft>
                          <a:spcPts val="0"/>
                        </a:spcAft>
                        <a:buNone/>
                      </a:pPr>
                      <a:r>
                        <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Cámara del teléfono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Caminos Forestales y Vida Salvaje</a:t>
                      </a:r>
                      <a:endParaRPr/>
                    </a:p>
                  </a:txBody>
                  <a:tcPr marT="45725" marB="45725" marR="91450" marL="91450" anchor="ctr"/>
                </a:tc>
                <a:tc>
                  <a:txBody>
                    <a:bodyPr/>
                    <a:lstStyle/>
                    <a:p>
                      <a:pPr indent="0" lvl="0" marL="0" rtl="0" algn="ctr">
                        <a:lnSpc>
                          <a:spcPct val="115000"/>
                        </a:lnSpc>
                        <a:spcBef>
                          <a:spcPts val="1200"/>
                        </a:spcBef>
                        <a:spcAft>
                          <a:spcPts val="1200"/>
                        </a:spcAft>
                        <a:buNone/>
                      </a:pPr>
                      <a:r>
                        <a:rPr lang="en-US"/>
                        <a:t>Mostrar la belleza natural</a:t>
                      </a:r>
                      <a:endParaRPr/>
                    </a:p>
                  </a:txBody>
                  <a:tcPr marT="45725" marB="45725" marR="91450" marL="91450" anchor="ctr"/>
                </a:tc>
              </a:tr>
              <a:tr h="8089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Videos</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Reels de </a:t>
                      </a:r>
                      <a:r>
                        <a:rPr lang="en-US" sz="1400" u="none" cap="none" strike="noStrike"/>
                        <a:t>Instagram</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Artesanos </a:t>
                      </a:r>
                      <a:r>
                        <a:rPr lang="en-US" sz="1400" u="none" cap="none" strike="noStrike"/>
                        <a:t>Locales. viajes ecológicos</a:t>
                      </a:r>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US"/>
                        <a:t>Promocionar la autenticidad cultura</a:t>
                      </a:r>
                      <a:endParaRPr/>
                    </a:p>
                  </a:txBody>
                  <a:tcPr marT="45725" marB="45725" marR="91450" marL="91450" anchor="ctr"/>
                </a:tc>
              </a:tr>
              <a:tr h="808950">
                <a:tc>
                  <a:txBody>
                    <a:bodyPr/>
                    <a:lstStyle/>
                    <a:p>
                      <a:pPr indent="0" lvl="0" marL="0" marR="0" rtl="0" algn="ctr">
                        <a:lnSpc>
                          <a:spcPct val="100000"/>
                        </a:lnSpc>
                        <a:spcBef>
                          <a:spcPts val="0"/>
                        </a:spcBef>
                        <a:spcAft>
                          <a:spcPts val="0"/>
                        </a:spcAft>
                        <a:buClr>
                          <a:srgbClr val="000000"/>
                        </a:buClr>
                        <a:buSzPts val="1400"/>
                        <a:buFont typeface="Arial"/>
                        <a:buNone/>
                      </a:pPr>
                      <a:r>
                        <a:rPr b="1" lang="en-US"/>
                        <a:t>Post en </a:t>
                      </a:r>
                      <a:r>
                        <a:rPr b="1" lang="en-US" sz="1400" u="none" cap="none" strike="noStrike"/>
                        <a:t>Blog </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WordPress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"10 Consejos Eco-Friendly" art</a:t>
                      </a:r>
                      <a:r>
                        <a:rPr lang="en-US"/>
                        <a:t>ículo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Educar e inspirar viajes conscientes</a:t>
                      </a:r>
                      <a:endParaRPr/>
                    </a:p>
                  </a:txBody>
                  <a:tcPr marT="45725" marB="45725" marR="91450" marL="91450" anchor="ctr"/>
                </a:tc>
              </a:tr>
              <a:tr h="808950">
                <a:tc>
                  <a:txBody>
                    <a:bodyPr/>
                    <a:lstStyle/>
                    <a:p>
                      <a:pPr indent="0" lvl="0" marL="0" marR="0" rtl="0" algn="ctr">
                        <a:lnSpc>
                          <a:spcPct val="100000"/>
                        </a:lnSpc>
                        <a:spcBef>
                          <a:spcPts val="0"/>
                        </a:spcBef>
                        <a:spcAft>
                          <a:spcPts val="0"/>
                        </a:spcAft>
                        <a:buClr>
                          <a:srgbClr val="000000"/>
                        </a:buClr>
                        <a:buSzPts val="1400"/>
                        <a:buFont typeface="Arial"/>
                        <a:buNone/>
                      </a:pPr>
                      <a:r>
                        <a:rPr b="1" lang="en-US"/>
                        <a:t>Infografías</a:t>
                      </a:r>
                      <a:endParaRPr b="1"/>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Canva</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"Como el Turis</a:t>
                      </a:r>
                      <a:r>
                        <a:rPr lang="en-US"/>
                        <a:t>mo Impacta en los Arrecifes de Corales</a:t>
                      </a:r>
                      <a:r>
                        <a:rPr lang="en-US" sz="1400" u="none" cap="none" strike="noStrike"/>
                        <a:t>"</a:t>
                      </a:r>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US"/>
                        <a:t>Visualizar problemas complejos de manera simple</a:t>
                      </a:r>
                      <a:endParaRPr/>
                    </a:p>
                  </a:txBody>
                  <a:tcPr marT="45725" marB="45725" marR="91450" marL="91450" anchor="ctr"/>
                </a:tc>
              </a:tr>
              <a:tr h="8089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Podcasts</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Spotify/Anchor</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Entrevistas con </a:t>
                      </a:r>
                      <a:r>
                        <a:rPr lang="en-US"/>
                        <a:t>guías</a:t>
                      </a:r>
                      <a:r>
                        <a:rPr lang="en-US"/>
                        <a:t> locales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Compartir las voces y las historias de los locales</a:t>
                      </a:r>
                      <a:endParaRPr/>
                    </a:p>
                  </a:txBody>
                  <a:tcPr marT="45725" marB="45725" marR="91450" marL="91450" anchor="ct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